
<file path=[Content_Types].xml><?xml version="1.0" encoding="utf-8"?>
<Types xmlns="http://schemas.openxmlformats.org/package/2006/content-types">
  <Default Extension="png" ContentType="image/png"/>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ctiveX/activeX1.xml" ContentType="application/vnd.ms-office.activeX+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sldIdLst>
    <p:sldId id="256" r:id="rId3"/>
    <p:sldId id="264" r:id="rId4"/>
    <p:sldId id="257" r:id="rId5"/>
    <p:sldId id="262" r:id="rId6"/>
    <p:sldId id="263"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5" autoAdjust="0"/>
  </p:normalViewPr>
  <p:slideViewPr>
    <p:cSldViewPr>
      <p:cViewPr>
        <p:scale>
          <a:sx n="91" d="100"/>
          <a:sy n="91" d="100"/>
        </p:scale>
        <p:origin x="490" y="-221"/>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012F83-489D-4E37-B654-5F943E1287A3}" type="datetimeFigureOut">
              <a:rPr lang="nl-NL" smtClean="0"/>
              <a:t>25-2-2013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21DE88-8684-4861-85DA-373855F9BB23}" type="slidenum">
              <a:rPr lang="nl-NL" smtClean="0"/>
              <a:t>‹nr.›</a:t>
            </a:fld>
            <a:endParaRPr lang="nl-NL"/>
          </a:p>
        </p:txBody>
      </p:sp>
    </p:spTree>
    <p:extLst>
      <p:ext uri="{BB962C8B-B14F-4D97-AF65-F5344CB8AC3E}">
        <p14:creationId xmlns:p14="http://schemas.microsoft.com/office/powerpoint/2010/main" val="238871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F2B91-CCC9-4F5C-9A48-8C67AE86B683}" type="slidenum">
              <a:rPr lang="zh-CN" altLang="en-US">
                <a:solidFill>
                  <a:prstClr val="black"/>
                </a:solidFill>
              </a:rPr>
              <a:pPr/>
              <a:t>4</a:t>
            </a:fld>
            <a:endParaRPr lang="en-US" altLang="zh-CN">
              <a:solidFill>
                <a:prstClr val="black"/>
              </a:solidFill>
            </a:endParaRPr>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altLang="zh-CN" smtClean="0"/>
              <a:t>IMPORTANT INFORMATION ABOUT THE VISUALIZATION EMBEDDED IN THIS SLIDE - IF YOU ARE EXPERIENCING DIFFICULTIES,PLEASE READ ON!</a:t>
            </a:r>
          </a:p>
          <a:p>
            <a:endParaRPr lang="en-US" altLang="zh-CN" smtClean="0"/>
          </a:p>
          <a:p>
            <a:r>
              <a:rPr lang="en-US" altLang="zh-CN" smtClean="0"/>
              <a:t>This PowerPoint slide includes a Flash visualization exported from Dashboard Design:</a:t>
            </a:r>
          </a:p>
          <a:p>
            <a:endParaRPr lang="en-US" altLang="zh-CN" smtClean="0"/>
          </a:p>
          <a:p>
            <a:r>
              <a:rPr lang="en-US" altLang="zh-CN" smtClean="0"/>
              <a:t>1). If you receive the following information message when you open the slide deck, you need to upgrade your version of Adobe.</a:t>
            </a:r>
          </a:p>
          <a:p>
            <a:r>
              <a:rPr lang="en-US" altLang="zh-CN" smtClean="0"/>
              <a:t>"Some controls on this presentation cannot be activated. They might not be registered on this computer".</a:t>
            </a:r>
          </a:p>
          <a:p>
            <a:r>
              <a:rPr lang="en-US" altLang="zh-CN" smtClean="0"/>
              <a:t>  To upgrade Adobe Flash Player on your machine:</a:t>
            </a:r>
          </a:p>
          <a:p>
            <a:r>
              <a:rPr lang="en-US" altLang="zh-CN" smtClean="0"/>
              <a:t>    a). Close PowerPoint - DO NOT SAVE this slide deck.</a:t>
            </a:r>
          </a:p>
          <a:p>
            <a:r>
              <a:rPr lang="en-US" altLang="zh-CN" smtClean="0"/>
              <a:t>    b). Using Internet Explorer, install the latest Adobe Flash Player from www.adobe.com</a:t>
            </a:r>
          </a:p>
          <a:p>
            <a:r>
              <a:rPr lang="en-US" altLang="zh-CN" smtClean="0"/>
              <a:t>    c). Reopen this PowerPoint slide deck.</a:t>
            </a:r>
          </a:p>
          <a:p>
            <a:endParaRPr lang="en-US" altLang="zh-CN" smtClean="0"/>
          </a:p>
          <a:p>
            <a:r>
              <a:rPr lang="en-US" altLang="zh-CN" smtClean="0"/>
              <a:t>2). If the  design-time thumbnail for the model is not visible, enter and exit Slide Show mode.</a:t>
            </a:r>
          </a:p>
          <a:p>
            <a:endParaRPr lang="en-US" altLang="zh-CN" smtClean="0"/>
          </a:p>
          <a:p>
            <a:r>
              <a:rPr lang="en-US" altLang="zh-CN" smtClean="0"/>
              <a:t>3) If you have Microsoft Office 2007, DO NOT save Word documents or PowerPoint presentations that contain Dashboard Design and Presentation Design models as Word Document or PowerPoint Presentation formats. Office 2007 files (pptx and docx formats) do not support embedded Flash files. Save documents and presentation files only as Word 97-2003 Document or PowerPoint 97-2003 Presentation formats.</a:t>
            </a:r>
          </a:p>
          <a:p>
            <a:endParaRPr lang="en-US" altLang="zh-CN" smtClean="0"/>
          </a:p>
          <a:p>
            <a:r>
              <a:rPr lang="en-US" altLang="zh-CN" smtClean="0"/>
              <a:t>4). If the visualization shows error code messages (#2048, etc), Flash security restrictions have prevented the embedded content from accessing external data. For more information about allowing visualizations to access external data, see the Adobe Flash Player Security Restrictions section in the Dashboard Design and Presentation Design User Guide. </a:t>
            </a:r>
            <a:endParaRPr lang="zh-CN" altLang="en-US"/>
          </a:p>
        </p:txBody>
      </p:sp>
    </p:spTree>
    <p:extLst>
      <p:ext uri="{BB962C8B-B14F-4D97-AF65-F5344CB8AC3E}">
        <p14:creationId xmlns:p14="http://schemas.microsoft.com/office/powerpoint/2010/main" val="378988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06BBBC1-EF9F-4955-9A29-BF437FE458A1}" type="datetimeFigureOut">
              <a:rPr lang="nl-NL" smtClean="0"/>
              <a:t>25-2-2013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8C1F856-7652-4221-96FD-E86CE8825FDD}" type="slidenum">
              <a:rPr lang="nl-NL" smtClean="0"/>
              <a:t>‹nr.›</a:t>
            </a:fld>
            <a:endParaRPr lang="nl-NL"/>
          </a:p>
        </p:txBody>
      </p:sp>
    </p:spTree>
    <p:extLst>
      <p:ext uri="{BB962C8B-B14F-4D97-AF65-F5344CB8AC3E}">
        <p14:creationId xmlns:p14="http://schemas.microsoft.com/office/powerpoint/2010/main" val="1155534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06BBBC1-EF9F-4955-9A29-BF437FE458A1}" type="datetimeFigureOut">
              <a:rPr lang="nl-NL" smtClean="0"/>
              <a:t>25-2-2013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8C1F856-7652-4221-96FD-E86CE8825FDD}" type="slidenum">
              <a:rPr lang="nl-NL" smtClean="0"/>
              <a:t>‹nr.›</a:t>
            </a:fld>
            <a:endParaRPr lang="nl-NL"/>
          </a:p>
        </p:txBody>
      </p:sp>
    </p:spTree>
    <p:extLst>
      <p:ext uri="{BB962C8B-B14F-4D97-AF65-F5344CB8AC3E}">
        <p14:creationId xmlns:p14="http://schemas.microsoft.com/office/powerpoint/2010/main" val="635169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06BBBC1-EF9F-4955-9A29-BF437FE458A1}" type="datetimeFigureOut">
              <a:rPr lang="nl-NL" smtClean="0"/>
              <a:t>25-2-2013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8C1F856-7652-4221-96FD-E86CE8825FDD}" type="slidenum">
              <a:rPr lang="nl-NL" smtClean="0"/>
              <a:t>‹nr.›</a:t>
            </a:fld>
            <a:endParaRPr lang="nl-NL"/>
          </a:p>
        </p:txBody>
      </p:sp>
    </p:spTree>
    <p:extLst>
      <p:ext uri="{BB962C8B-B14F-4D97-AF65-F5344CB8AC3E}">
        <p14:creationId xmlns:p14="http://schemas.microsoft.com/office/powerpoint/2010/main" val="607573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endParaRPr lang="en-US">
              <a:solidFill>
                <a:srgbClr val="000000"/>
              </a:solidFill>
            </a:endParaRPr>
          </a:p>
        </p:txBody>
      </p:sp>
      <p:sp>
        <p:nvSpPr>
          <p:cNvPr id="5" name="Tijdelijke aanduiding voor voettekst 4"/>
          <p:cNvSpPr>
            <a:spLocks noGrp="1"/>
          </p:cNvSpPr>
          <p:nvPr>
            <p:ph type="ftr" sz="quarter" idx="11"/>
          </p:nvPr>
        </p:nvSpPr>
        <p:spPr/>
        <p:txBody>
          <a:bodyPr/>
          <a:lstStyle>
            <a:lvl1pPr>
              <a:defRPr/>
            </a:lvl1pPr>
          </a:lstStyle>
          <a:p>
            <a:endParaRPr lang="en-US">
              <a:solidFill>
                <a:srgbClr val="000000"/>
              </a:solidFill>
            </a:endParaRPr>
          </a:p>
        </p:txBody>
      </p:sp>
      <p:sp>
        <p:nvSpPr>
          <p:cNvPr id="6" name="Tijdelijke aanduiding voor dianummer 5"/>
          <p:cNvSpPr>
            <a:spLocks noGrp="1"/>
          </p:cNvSpPr>
          <p:nvPr>
            <p:ph type="sldNum" sz="quarter" idx="12"/>
          </p:nvPr>
        </p:nvSpPr>
        <p:spPr/>
        <p:txBody>
          <a:bodyPr/>
          <a:lstStyle>
            <a:lvl1pPr>
              <a:defRPr/>
            </a:lvl1pPr>
          </a:lstStyle>
          <a:p>
            <a:fld id="{9DED7FEB-73EF-4C3D-96F8-856419935B8A}"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79775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en-US">
              <a:solidFill>
                <a:srgbClr val="000000"/>
              </a:solidFill>
            </a:endParaRPr>
          </a:p>
        </p:txBody>
      </p:sp>
      <p:sp>
        <p:nvSpPr>
          <p:cNvPr id="5" name="Tijdelijke aanduiding voor voettekst 4"/>
          <p:cNvSpPr>
            <a:spLocks noGrp="1"/>
          </p:cNvSpPr>
          <p:nvPr>
            <p:ph type="ftr" sz="quarter" idx="11"/>
          </p:nvPr>
        </p:nvSpPr>
        <p:spPr/>
        <p:txBody>
          <a:bodyPr/>
          <a:lstStyle>
            <a:lvl1pPr>
              <a:defRPr/>
            </a:lvl1pPr>
          </a:lstStyle>
          <a:p>
            <a:endParaRPr lang="en-US">
              <a:solidFill>
                <a:srgbClr val="000000"/>
              </a:solidFill>
            </a:endParaRPr>
          </a:p>
        </p:txBody>
      </p:sp>
      <p:sp>
        <p:nvSpPr>
          <p:cNvPr id="6" name="Tijdelijke aanduiding voor dianummer 5"/>
          <p:cNvSpPr>
            <a:spLocks noGrp="1"/>
          </p:cNvSpPr>
          <p:nvPr>
            <p:ph type="sldNum" sz="quarter" idx="12"/>
          </p:nvPr>
        </p:nvSpPr>
        <p:spPr/>
        <p:txBody>
          <a:bodyPr/>
          <a:lstStyle>
            <a:lvl1pPr>
              <a:defRPr/>
            </a:lvl1pPr>
          </a:lstStyle>
          <a:p>
            <a:fld id="{167C11EF-15BA-4D11-82D3-7A4FD29776C0}"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14826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en-US">
              <a:solidFill>
                <a:srgbClr val="000000"/>
              </a:solidFill>
            </a:endParaRPr>
          </a:p>
        </p:txBody>
      </p:sp>
      <p:sp>
        <p:nvSpPr>
          <p:cNvPr id="5" name="Tijdelijke aanduiding voor voettekst 4"/>
          <p:cNvSpPr>
            <a:spLocks noGrp="1"/>
          </p:cNvSpPr>
          <p:nvPr>
            <p:ph type="ftr" sz="quarter" idx="11"/>
          </p:nvPr>
        </p:nvSpPr>
        <p:spPr/>
        <p:txBody>
          <a:bodyPr/>
          <a:lstStyle>
            <a:lvl1pPr>
              <a:defRPr/>
            </a:lvl1pPr>
          </a:lstStyle>
          <a:p>
            <a:endParaRPr lang="en-US">
              <a:solidFill>
                <a:srgbClr val="000000"/>
              </a:solidFill>
            </a:endParaRPr>
          </a:p>
        </p:txBody>
      </p:sp>
      <p:sp>
        <p:nvSpPr>
          <p:cNvPr id="6" name="Tijdelijke aanduiding voor dianummer 5"/>
          <p:cNvSpPr>
            <a:spLocks noGrp="1"/>
          </p:cNvSpPr>
          <p:nvPr>
            <p:ph type="sldNum" sz="quarter" idx="12"/>
          </p:nvPr>
        </p:nvSpPr>
        <p:spPr/>
        <p:txBody>
          <a:bodyPr/>
          <a:lstStyle>
            <a:lvl1pPr>
              <a:defRPr/>
            </a:lvl1pPr>
          </a:lstStyle>
          <a:p>
            <a:fld id="{48F8677E-255B-4C31-902F-1C6CD98CE9DE}"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531247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lvl1pPr>
              <a:defRPr/>
            </a:lvl1pPr>
          </a:lstStyle>
          <a:p>
            <a:endParaRPr lang="en-US">
              <a:solidFill>
                <a:srgbClr val="000000"/>
              </a:solidFill>
            </a:endParaRPr>
          </a:p>
        </p:txBody>
      </p:sp>
      <p:sp>
        <p:nvSpPr>
          <p:cNvPr id="6" name="Tijdelijke aanduiding voor voettekst 5"/>
          <p:cNvSpPr>
            <a:spLocks noGrp="1"/>
          </p:cNvSpPr>
          <p:nvPr>
            <p:ph type="ftr" sz="quarter" idx="11"/>
          </p:nvPr>
        </p:nvSpPr>
        <p:spPr/>
        <p:txBody>
          <a:bodyPr/>
          <a:lstStyle>
            <a:lvl1pPr>
              <a:defRPr/>
            </a:lvl1pPr>
          </a:lstStyle>
          <a:p>
            <a:endParaRPr lang="en-US">
              <a:solidFill>
                <a:srgbClr val="000000"/>
              </a:solidFill>
            </a:endParaRPr>
          </a:p>
        </p:txBody>
      </p:sp>
      <p:sp>
        <p:nvSpPr>
          <p:cNvPr id="7" name="Tijdelijke aanduiding voor dianummer 6"/>
          <p:cNvSpPr>
            <a:spLocks noGrp="1"/>
          </p:cNvSpPr>
          <p:nvPr>
            <p:ph type="sldNum" sz="quarter" idx="12"/>
          </p:nvPr>
        </p:nvSpPr>
        <p:spPr/>
        <p:txBody>
          <a:bodyPr/>
          <a:lstStyle>
            <a:lvl1pPr>
              <a:defRPr/>
            </a:lvl1pPr>
          </a:lstStyle>
          <a:p>
            <a:fld id="{D35407C5-B07F-40C5-89DA-AA14770D0303}"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191399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vl1pPr>
          </a:lstStyle>
          <a:p>
            <a:endParaRPr lang="en-US">
              <a:solidFill>
                <a:srgbClr val="000000"/>
              </a:solidFill>
            </a:endParaRPr>
          </a:p>
        </p:txBody>
      </p:sp>
      <p:sp>
        <p:nvSpPr>
          <p:cNvPr id="8" name="Tijdelijke aanduiding voor voettekst 7"/>
          <p:cNvSpPr>
            <a:spLocks noGrp="1"/>
          </p:cNvSpPr>
          <p:nvPr>
            <p:ph type="ftr" sz="quarter" idx="11"/>
          </p:nvPr>
        </p:nvSpPr>
        <p:spPr/>
        <p:txBody>
          <a:bodyPr/>
          <a:lstStyle>
            <a:lvl1pPr>
              <a:defRPr/>
            </a:lvl1pPr>
          </a:lstStyle>
          <a:p>
            <a:endParaRPr lang="en-US">
              <a:solidFill>
                <a:srgbClr val="000000"/>
              </a:solidFill>
            </a:endParaRPr>
          </a:p>
        </p:txBody>
      </p:sp>
      <p:sp>
        <p:nvSpPr>
          <p:cNvPr id="9" name="Tijdelijke aanduiding voor dianummer 8"/>
          <p:cNvSpPr>
            <a:spLocks noGrp="1"/>
          </p:cNvSpPr>
          <p:nvPr>
            <p:ph type="sldNum" sz="quarter" idx="12"/>
          </p:nvPr>
        </p:nvSpPr>
        <p:spPr/>
        <p:txBody>
          <a:bodyPr/>
          <a:lstStyle>
            <a:lvl1pPr>
              <a:defRPr/>
            </a:lvl1pPr>
          </a:lstStyle>
          <a:p>
            <a:fld id="{99EC1015-6424-4F2B-A0CE-8CCD37B2E0A7}"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9031201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lvl1pPr>
              <a:defRPr/>
            </a:lvl1pPr>
          </a:lstStyle>
          <a:p>
            <a:endParaRPr lang="en-US">
              <a:solidFill>
                <a:srgbClr val="000000"/>
              </a:solidFill>
            </a:endParaRPr>
          </a:p>
        </p:txBody>
      </p:sp>
      <p:sp>
        <p:nvSpPr>
          <p:cNvPr id="4" name="Tijdelijke aanduiding voor voettekst 3"/>
          <p:cNvSpPr>
            <a:spLocks noGrp="1"/>
          </p:cNvSpPr>
          <p:nvPr>
            <p:ph type="ftr" sz="quarter" idx="11"/>
          </p:nvPr>
        </p:nvSpPr>
        <p:spPr/>
        <p:txBody>
          <a:bodyPr/>
          <a:lstStyle>
            <a:lvl1pPr>
              <a:defRPr/>
            </a:lvl1pPr>
          </a:lstStyle>
          <a:p>
            <a:endParaRPr lang="en-US">
              <a:solidFill>
                <a:srgbClr val="000000"/>
              </a:solidFill>
            </a:endParaRPr>
          </a:p>
        </p:txBody>
      </p:sp>
      <p:sp>
        <p:nvSpPr>
          <p:cNvPr id="5" name="Tijdelijke aanduiding voor dianummer 4"/>
          <p:cNvSpPr>
            <a:spLocks noGrp="1"/>
          </p:cNvSpPr>
          <p:nvPr>
            <p:ph type="sldNum" sz="quarter" idx="12"/>
          </p:nvPr>
        </p:nvSpPr>
        <p:spPr/>
        <p:txBody>
          <a:bodyPr/>
          <a:lstStyle>
            <a:lvl1pPr>
              <a:defRPr/>
            </a:lvl1pPr>
          </a:lstStyle>
          <a:p>
            <a:fld id="{93630B92-9F9B-406A-9990-427E1A87CE9F}"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24507879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en-US">
              <a:solidFill>
                <a:srgbClr val="000000"/>
              </a:solidFill>
            </a:endParaRPr>
          </a:p>
        </p:txBody>
      </p:sp>
      <p:sp>
        <p:nvSpPr>
          <p:cNvPr id="3" name="Tijdelijke aanduiding voor voettekst 2"/>
          <p:cNvSpPr>
            <a:spLocks noGrp="1"/>
          </p:cNvSpPr>
          <p:nvPr>
            <p:ph type="ftr" sz="quarter" idx="11"/>
          </p:nvPr>
        </p:nvSpPr>
        <p:spPr/>
        <p:txBody>
          <a:bodyPr/>
          <a:lstStyle>
            <a:lvl1pPr>
              <a:defRPr/>
            </a:lvl1pPr>
          </a:lstStyle>
          <a:p>
            <a:endParaRPr lang="en-US">
              <a:solidFill>
                <a:srgbClr val="000000"/>
              </a:solidFill>
            </a:endParaRPr>
          </a:p>
        </p:txBody>
      </p:sp>
      <p:sp>
        <p:nvSpPr>
          <p:cNvPr id="4" name="Tijdelijke aanduiding voor dianummer 3"/>
          <p:cNvSpPr>
            <a:spLocks noGrp="1"/>
          </p:cNvSpPr>
          <p:nvPr>
            <p:ph type="sldNum" sz="quarter" idx="12"/>
          </p:nvPr>
        </p:nvSpPr>
        <p:spPr/>
        <p:txBody>
          <a:bodyPr/>
          <a:lstStyle>
            <a:lvl1pPr>
              <a:defRPr/>
            </a:lvl1pPr>
          </a:lstStyle>
          <a:p>
            <a:fld id="{42492D12-919F-4121-8922-9E054086EBA2}"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2629684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en-US">
              <a:solidFill>
                <a:srgbClr val="000000"/>
              </a:solidFill>
            </a:endParaRPr>
          </a:p>
        </p:txBody>
      </p:sp>
      <p:sp>
        <p:nvSpPr>
          <p:cNvPr id="6" name="Tijdelijke aanduiding voor voettekst 5"/>
          <p:cNvSpPr>
            <a:spLocks noGrp="1"/>
          </p:cNvSpPr>
          <p:nvPr>
            <p:ph type="ftr" sz="quarter" idx="11"/>
          </p:nvPr>
        </p:nvSpPr>
        <p:spPr/>
        <p:txBody>
          <a:bodyPr/>
          <a:lstStyle>
            <a:lvl1pPr>
              <a:defRPr/>
            </a:lvl1pPr>
          </a:lstStyle>
          <a:p>
            <a:endParaRPr lang="en-US">
              <a:solidFill>
                <a:srgbClr val="000000"/>
              </a:solidFill>
            </a:endParaRPr>
          </a:p>
        </p:txBody>
      </p:sp>
      <p:sp>
        <p:nvSpPr>
          <p:cNvPr id="7" name="Tijdelijke aanduiding voor dianummer 6"/>
          <p:cNvSpPr>
            <a:spLocks noGrp="1"/>
          </p:cNvSpPr>
          <p:nvPr>
            <p:ph type="sldNum" sz="quarter" idx="12"/>
          </p:nvPr>
        </p:nvSpPr>
        <p:spPr/>
        <p:txBody>
          <a:bodyPr/>
          <a:lstStyle>
            <a:lvl1pPr>
              <a:defRPr/>
            </a:lvl1pPr>
          </a:lstStyle>
          <a:p>
            <a:fld id="{C72FB1AE-F8EC-4EA9-92DA-D8482D465F6B}"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21808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06BBBC1-EF9F-4955-9A29-BF437FE458A1}" type="datetimeFigureOut">
              <a:rPr lang="nl-NL" smtClean="0"/>
              <a:t>25-2-2013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8C1F856-7652-4221-96FD-E86CE8825FDD}" type="slidenum">
              <a:rPr lang="nl-NL" smtClean="0"/>
              <a:t>‹nr.›</a:t>
            </a:fld>
            <a:endParaRPr lang="nl-NL"/>
          </a:p>
        </p:txBody>
      </p:sp>
    </p:spTree>
    <p:extLst>
      <p:ext uri="{BB962C8B-B14F-4D97-AF65-F5344CB8AC3E}">
        <p14:creationId xmlns:p14="http://schemas.microsoft.com/office/powerpoint/2010/main" val="1734195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en-US">
              <a:solidFill>
                <a:srgbClr val="000000"/>
              </a:solidFill>
            </a:endParaRPr>
          </a:p>
        </p:txBody>
      </p:sp>
      <p:sp>
        <p:nvSpPr>
          <p:cNvPr id="6" name="Tijdelijke aanduiding voor voettekst 5"/>
          <p:cNvSpPr>
            <a:spLocks noGrp="1"/>
          </p:cNvSpPr>
          <p:nvPr>
            <p:ph type="ftr" sz="quarter" idx="11"/>
          </p:nvPr>
        </p:nvSpPr>
        <p:spPr/>
        <p:txBody>
          <a:bodyPr/>
          <a:lstStyle>
            <a:lvl1pPr>
              <a:defRPr/>
            </a:lvl1pPr>
          </a:lstStyle>
          <a:p>
            <a:endParaRPr lang="en-US">
              <a:solidFill>
                <a:srgbClr val="000000"/>
              </a:solidFill>
            </a:endParaRPr>
          </a:p>
        </p:txBody>
      </p:sp>
      <p:sp>
        <p:nvSpPr>
          <p:cNvPr id="7" name="Tijdelijke aanduiding voor dianummer 6"/>
          <p:cNvSpPr>
            <a:spLocks noGrp="1"/>
          </p:cNvSpPr>
          <p:nvPr>
            <p:ph type="sldNum" sz="quarter" idx="12"/>
          </p:nvPr>
        </p:nvSpPr>
        <p:spPr/>
        <p:txBody>
          <a:bodyPr/>
          <a:lstStyle>
            <a:lvl1pPr>
              <a:defRPr/>
            </a:lvl1pPr>
          </a:lstStyle>
          <a:p>
            <a:fld id="{3D51C7F9-6FC9-4F39-85CC-61A199D5BAE3}"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8133470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en-US">
              <a:solidFill>
                <a:srgbClr val="000000"/>
              </a:solidFill>
            </a:endParaRPr>
          </a:p>
        </p:txBody>
      </p:sp>
      <p:sp>
        <p:nvSpPr>
          <p:cNvPr id="5" name="Tijdelijke aanduiding voor voettekst 4"/>
          <p:cNvSpPr>
            <a:spLocks noGrp="1"/>
          </p:cNvSpPr>
          <p:nvPr>
            <p:ph type="ftr" sz="quarter" idx="11"/>
          </p:nvPr>
        </p:nvSpPr>
        <p:spPr/>
        <p:txBody>
          <a:bodyPr/>
          <a:lstStyle>
            <a:lvl1pPr>
              <a:defRPr/>
            </a:lvl1pPr>
          </a:lstStyle>
          <a:p>
            <a:endParaRPr lang="en-US">
              <a:solidFill>
                <a:srgbClr val="000000"/>
              </a:solidFill>
            </a:endParaRPr>
          </a:p>
        </p:txBody>
      </p:sp>
      <p:sp>
        <p:nvSpPr>
          <p:cNvPr id="6" name="Tijdelijke aanduiding voor dianummer 5"/>
          <p:cNvSpPr>
            <a:spLocks noGrp="1"/>
          </p:cNvSpPr>
          <p:nvPr>
            <p:ph type="sldNum" sz="quarter" idx="12"/>
          </p:nvPr>
        </p:nvSpPr>
        <p:spPr/>
        <p:txBody>
          <a:bodyPr/>
          <a:lstStyle>
            <a:lvl1pPr>
              <a:defRPr/>
            </a:lvl1pPr>
          </a:lstStyle>
          <a:p>
            <a:fld id="{C4C34621-44A4-4C07-89B3-B58B11B4E048}"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27033080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en-US">
              <a:solidFill>
                <a:srgbClr val="000000"/>
              </a:solidFill>
            </a:endParaRPr>
          </a:p>
        </p:txBody>
      </p:sp>
      <p:sp>
        <p:nvSpPr>
          <p:cNvPr id="5" name="Tijdelijke aanduiding voor voettekst 4"/>
          <p:cNvSpPr>
            <a:spLocks noGrp="1"/>
          </p:cNvSpPr>
          <p:nvPr>
            <p:ph type="ftr" sz="quarter" idx="11"/>
          </p:nvPr>
        </p:nvSpPr>
        <p:spPr/>
        <p:txBody>
          <a:bodyPr/>
          <a:lstStyle>
            <a:lvl1pPr>
              <a:defRPr/>
            </a:lvl1pPr>
          </a:lstStyle>
          <a:p>
            <a:endParaRPr lang="en-US">
              <a:solidFill>
                <a:srgbClr val="000000"/>
              </a:solidFill>
            </a:endParaRPr>
          </a:p>
        </p:txBody>
      </p:sp>
      <p:sp>
        <p:nvSpPr>
          <p:cNvPr id="6" name="Tijdelijke aanduiding voor dianummer 5"/>
          <p:cNvSpPr>
            <a:spLocks noGrp="1"/>
          </p:cNvSpPr>
          <p:nvPr>
            <p:ph type="sldNum" sz="quarter" idx="12"/>
          </p:nvPr>
        </p:nvSpPr>
        <p:spPr/>
        <p:txBody>
          <a:bodyPr/>
          <a:lstStyle>
            <a:lvl1pPr>
              <a:defRPr/>
            </a:lvl1pPr>
          </a:lstStyle>
          <a:p>
            <a:fld id="{0CFB3F97-8ECB-4924-A06E-142D3E2DA49C}"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1386828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06BBBC1-EF9F-4955-9A29-BF437FE458A1}" type="datetimeFigureOut">
              <a:rPr lang="nl-NL" smtClean="0"/>
              <a:t>25-2-2013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8C1F856-7652-4221-96FD-E86CE8825FDD}" type="slidenum">
              <a:rPr lang="nl-NL" smtClean="0"/>
              <a:t>‹nr.›</a:t>
            </a:fld>
            <a:endParaRPr lang="nl-NL"/>
          </a:p>
        </p:txBody>
      </p:sp>
    </p:spTree>
    <p:extLst>
      <p:ext uri="{BB962C8B-B14F-4D97-AF65-F5344CB8AC3E}">
        <p14:creationId xmlns:p14="http://schemas.microsoft.com/office/powerpoint/2010/main" val="2829821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06BBBC1-EF9F-4955-9A29-BF437FE458A1}" type="datetimeFigureOut">
              <a:rPr lang="nl-NL" smtClean="0"/>
              <a:t>25-2-2013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8C1F856-7652-4221-96FD-E86CE8825FDD}" type="slidenum">
              <a:rPr lang="nl-NL" smtClean="0"/>
              <a:t>‹nr.›</a:t>
            </a:fld>
            <a:endParaRPr lang="nl-NL"/>
          </a:p>
        </p:txBody>
      </p:sp>
    </p:spTree>
    <p:extLst>
      <p:ext uri="{BB962C8B-B14F-4D97-AF65-F5344CB8AC3E}">
        <p14:creationId xmlns:p14="http://schemas.microsoft.com/office/powerpoint/2010/main" val="288656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06BBBC1-EF9F-4955-9A29-BF437FE458A1}" type="datetimeFigureOut">
              <a:rPr lang="nl-NL" smtClean="0"/>
              <a:t>25-2-2013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8C1F856-7652-4221-96FD-E86CE8825FDD}" type="slidenum">
              <a:rPr lang="nl-NL" smtClean="0"/>
              <a:t>‹nr.›</a:t>
            </a:fld>
            <a:endParaRPr lang="nl-NL"/>
          </a:p>
        </p:txBody>
      </p:sp>
    </p:spTree>
    <p:extLst>
      <p:ext uri="{BB962C8B-B14F-4D97-AF65-F5344CB8AC3E}">
        <p14:creationId xmlns:p14="http://schemas.microsoft.com/office/powerpoint/2010/main" val="3628056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06BBBC1-EF9F-4955-9A29-BF437FE458A1}" type="datetimeFigureOut">
              <a:rPr lang="nl-NL" smtClean="0"/>
              <a:t>25-2-2013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8C1F856-7652-4221-96FD-E86CE8825FDD}" type="slidenum">
              <a:rPr lang="nl-NL" smtClean="0"/>
              <a:t>‹nr.›</a:t>
            </a:fld>
            <a:endParaRPr lang="nl-NL"/>
          </a:p>
        </p:txBody>
      </p:sp>
    </p:spTree>
    <p:extLst>
      <p:ext uri="{BB962C8B-B14F-4D97-AF65-F5344CB8AC3E}">
        <p14:creationId xmlns:p14="http://schemas.microsoft.com/office/powerpoint/2010/main" val="2131142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06BBBC1-EF9F-4955-9A29-BF437FE458A1}" type="datetimeFigureOut">
              <a:rPr lang="nl-NL" smtClean="0"/>
              <a:t>25-2-2013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8C1F856-7652-4221-96FD-E86CE8825FDD}" type="slidenum">
              <a:rPr lang="nl-NL" smtClean="0"/>
              <a:t>‹nr.›</a:t>
            </a:fld>
            <a:endParaRPr lang="nl-NL"/>
          </a:p>
        </p:txBody>
      </p:sp>
    </p:spTree>
    <p:extLst>
      <p:ext uri="{BB962C8B-B14F-4D97-AF65-F5344CB8AC3E}">
        <p14:creationId xmlns:p14="http://schemas.microsoft.com/office/powerpoint/2010/main" val="311933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06BBBC1-EF9F-4955-9A29-BF437FE458A1}" type="datetimeFigureOut">
              <a:rPr lang="nl-NL" smtClean="0"/>
              <a:t>25-2-2013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8C1F856-7652-4221-96FD-E86CE8825FDD}" type="slidenum">
              <a:rPr lang="nl-NL" smtClean="0"/>
              <a:t>‹nr.›</a:t>
            </a:fld>
            <a:endParaRPr lang="nl-NL"/>
          </a:p>
        </p:txBody>
      </p:sp>
    </p:spTree>
    <p:extLst>
      <p:ext uri="{BB962C8B-B14F-4D97-AF65-F5344CB8AC3E}">
        <p14:creationId xmlns:p14="http://schemas.microsoft.com/office/powerpoint/2010/main" val="1270905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06BBBC1-EF9F-4955-9A29-BF437FE458A1}" type="datetimeFigureOut">
              <a:rPr lang="nl-NL" smtClean="0"/>
              <a:t>25-2-2013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8C1F856-7652-4221-96FD-E86CE8825FDD}" type="slidenum">
              <a:rPr lang="nl-NL" smtClean="0"/>
              <a:t>‹nr.›</a:t>
            </a:fld>
            <a:endParaRPr lang="nl-NL"/>
          </a:p>
        </p:txBody>
      </p:sp>
    </p:spTree>
    <p:extLst>
      <p:ext uri="{BB962C8B-B14F-4D97-AF65-F5344CB8AC3E}">
        <p14:creationId xmlns:p14="http://schemas.microsoft.com/office/powerpoint/2010/main" val="2649805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6BBBC1-EF9F-4955-9A29-BF437FE458A1}" type="datetimeFigureOut">
              <a:rPr lang="nl-NL" smtClean="0"/>
              <a:t>25-2-2013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1F856-7652-4221-96FD-E86CE8825FDD}" type="slidenum">
              <a:rPr lang="nl-NL" smtClean="0"/>
              <a:t>‹nr.›</a:t>
            </a:fld>
            <a:endParaRPr lang="nl-NL"/>
          </a:p>
        </p:txBody>
      </p:sp>
    </p:spTree>
    <p:extLst>
      <p:ext uri="{BB962C8B-B14F-4D97-AF65-F5344CB8AC3E}">
        <p14:creationId xmlns:p14="http://schemas.microsoft.com/office/powerpoint/2010/main" val="772022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B59C2D8-9164-4406-83EC-232A826534FE}" type="slidenum">
              <a:rPr lang="en-US" smtClean="0">
                <a:solidFill>
                  <a:srgbClr val="000000"/>
                </a:solidFill>
              </a:rPr>
              <a:pPr fontAlgn="base">
                <a:spcBef>
                  <a:spcPct val="0"/>
                </a:spcBef>
                <a:spcAft>
                  <a:spcPct val="0"/>
                </a:spcAft>
              </a:pPr>
              <a:t>‹nr.›</a:t>
            </a:fld>
            <a:endParaRPr lang="en-US" smtClean="0">
              <a:solidFill>
                <a:srgbClr val="000000"/>
              </a:solidFill>
            </a:endParaRPr>
          </a:p>
        </p:txBody>
      </p:sp>
    </p:spTree>
    <p:extLst>
      <p:ext uri="{BB962C8B-B14F-4D97-AF65-F5344CB8AC3E}">
        <p14:creationId xmlns:p14="http://schemas.microsoft.com/office/powerpoint/2010/main" val="22335122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4.wmf"/><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2.gif"/><Relationship Id="rId5" Type="http://schemas.openxmlformats.org/officeDocument/2006/relationships/image" Target="../media/image1.gif"/><Relationship Id="rId4"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221962" y="6437263"/>
            <a:ext cx="1547223" cy="276999"/>
          </a:xfrm>
          <a:prstGeom prst="rect">
            <a:avLst/>
          </a:prstGeom>
          <a:noFill/>
        </p:spPr>
        <p:txBody>
          <a:bodyPr wrap="square" rtlCol="0">
            <a:spAutoFit/>
          </a:bodyPr>
          <a:lstStyle/>
          <a:p>
            <a:r>
              <a:rPr lang="nl-NL" sz="1200" dirty="0" smtClean="0">
                <a:solidFill>
                  <a:schemeClr val="bg1"/>
                </a:solidFill>
                <a:latin typeface="Verdana" pitchFamily="34" charset="0"/>
                <a:ea typeface="Verdana" pitchFamily="34" charset="0"/>
                <a:cs typeface="Verdana" pitchFamily="34" charset="0"/>
              </a:rPr>
              <a:t>EdG interim</a:t>
            </a:r>
            <a:endParaRPr lang="nl-NL" sz="1200" dirty="0">
              <a:solidFill>
                <a:schemeClr val="bg1"/>
              </a:solidFill>
              <a:latin typeface="Verdana" pitchFamily="34" charset="0"/>
              <a:ea typeface="Verdana" pitchFamily="34" charset="0"/>
              <a:cs typeface="Verdana" pitchFamily="34" charset="0"/>
            </a:endParaRPr>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55080"/>
            <a:ext cx="9144000" cy="502920"/>
          </a:xfrm>
          <a:prstGeom prst="rect">
            <a:avLst/>
          </a:prstGeom>
        </p:spPr>
      </p:pic>
      <p:sp>
        <p:nvSpPr>
          <p:cNvPr id="15" name="Tekstvak 14"/>
          <p:cNvSpPr txBox="1"/>
          <p:nvPr/>
        </p:nvSpPr>
        <p:spPr>
          <a:xfrm>
            <a:off x="179512" y="44624"/>
            <a:ext cx="4392488" cy="369332"/>
          </a:xfrm>
          <a:prstGeom prst="rect">
            <a:avLst/>
          </a:prstGeom>
          <a:noFill/>
        </p:spPr>
        <p:txBody>
          <a:bodyPr wrap="square" rtlCol="0">
            <a:spAutoFit/>
          </a:bodyPr>
          <a:lstStyle/>
          <a:p>
            <a:r>
              <a:rPr lang="nl-NL" dirty="0" smtClean="0">
                <a:solidFill>
                  <a:schemeClr val="bg1"/>
                </a:solidFill>
                <a:latin typeface="Verdana" pitchFamily="34" charset="0"/>
                <a:ea typeface="Verdana" pitchFamily="34" charset="0"/>
                <a:cs typeface="Verdana" pitchFamily="34" charset="0"/>
              </a:rPr>
              <a:t>Reporting</a:t>
            </a:r>
            <a:endParaRPr lang="nl-NL" dirty="0">
              <a:solidFill>
                <a:schemeClr val="bg1"/>
              </a:solidFill>
              <a:latin typeface="Verdana" pitchFamily="34" charset="0"/>
              <a:ea typeface="Verdana" pitchFamily="34" charset="0"/>
              <a:cs typeface="Verdana" pitchFamily="34" charset="0"/>
            </a:endParaRPr>
          </a:p>
        </p:txBody>
      </p:sp>
      <p:sp>
        <p:nvSpPr>
          <p:cNvPr id="10" name="Tekstvak 9"/>
          <p:cNvSpPr txBox="1"/>
          <p:nvPr/>
        </p:nvSpPr>
        <p:spPr>
          <a:xfrm>
            <a:off x="221962" y="658413"/>
            <a:ext cx="8526502" cy="3539430"/>
          </a:xfrm>
          <a:prstGeom prst="rect">
            <a:avLst/>
          </a:prstGeom>
          <a:noFill/>
        </p:spPr>
        <p:txBody>
          <a:bodyPr wrap="square" rtlCol="0">
            <a:spAutoFit/>
          </a:bodyPr>
          <a:lstStyle/>
          <a:p>
            <a:r>
              <a:rPr lang="en-GB" sz="16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I have always laid emphasis on realisation of efficiency in financial processes and financial systems. With as goal reliable and quick available management information that allows me (and the rest of the company) to react adequate on changes in actuals or budgets. </a:t>
            </a:r>
          </a:p>
          <a:p>
            <a:endParaRPr lang="en-GB" sz="16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r>
              <a:rPr lang="en-GB" sz="16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To achieve this we extracted all data direct from the source (financial systems) with a report writer (SAP Crystal Reports).</a:t>
            </a:r>
          </a:p>
          <a:p>
            <a:endParaRPr lang="nl-NL" sz="16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r>
              <a:rPr lang="en-US" sz="1600" dirty="0">
                <a:solidFill>
                  <a:srgbClr val="0070C0"/>
                </a:solidFill>
                <a:latin typeface="Verdana" pitchFamily="34" charset="0"/>
                <a:ea typeface="Verdana" pitchFamily="34" charset="0"/>
                <a:cs typeface="Verdana" pitchFamily="34" charset="0"/>
              </a:rPr>
              <a:t>To give you an idea how it works in practice I have visualized the process that saves time and how you can describe the database structure. </a:t>
            </a:r>
            <a:endParaRPr lang="en-US" sz="1600" dirty="0" smtClean="0">
              <a:solidFill>
                <a:srgbClr val="0070C0"/>
              </a:solidFill>
              <a:latin typeface="Verdana" pitchFamily="34" charset="0"/>
              <a:ea typeface="Verdana" pitchFamily="34" charset="0"/>
              <a:cs typeface="Verdana" pitchFamily="34" charset="0"/>
            </a:endParaRPr>
          </a:p>
          <a:p>
            <a:endParaRPr lang="en-US" sz="1600" dirty="0" smtClean="0">
              <a:solidFill>
                <a:srgbClr val="0070C0"/>
              </a:solidFill>
              <a:latin typeface="Verdana" pitchFamily="34" charset="0"/>
              <a:ea typeface="Verdana" pitchFamily="34" charset="0"/>
              <a:cs typeface="Verdana" pitchFamily="34" charset="0"/>
            </a:endParaRPr>
          </a:p>
          <a:p>
            <a:r>
              <a:rPr lang="en-US" sz="1600" dirty="0" smtClean="0">
                <a:solidFill>
                  <a:srgbClr val="0070C0"/>
                </a:solidFill>
                <a:latin typeface="Verdana" pitchFamily="34" charset="0"/>
                <a:ea typeface="Verdana" pitchFamily="34" charset="0"/>
                <a:cs typeface="Verdana" pitchFamily="34" charset="0"/>
              </a:rPr>
              <a:t>When </a:t>
            </a:r>
            <a:r>
              <a:rPr lang="en-US" sz="1600" dirty="0">
                <a:solidFill>
                  <a:srgbClr val="0070C0"/>
                </a:solidFill>
                <a:latin typeface="Verdana" pitchFamily="34" charset="0"/>
                <a:ea typeface="Verdana" pitchFamily="34" charset="0"/>
                <a:cs typeface="Verdana" pitchFamily="34" charset="0"/>
              </a:rPr>
              <a:t>you extract the data in the right format it is quite easy to make a flash presentation as showed in sheet </a:t>
            </a:r>
            <a:r>
              <a:rPr lang="en-US" sz="1600" dirty="0" smtClean="0">
                <a:solidFill>
                  <a:srgbClr val="0070C0"/>
                </a:solidFill>
                <a:latin typeface="Verdana" pitchFamily="34" charset="0"/>
                <a:ea typeface="Verdana" pitchFamily="34" charset="0"/>
                <a:cs typeface="Verdana" pitchFamily="34" charset="0"/>
              </a:rPr>
              <a:t>4 </a:t>
            </a:r>
            <a:r>
              <a:rPr lang="en-US" sz="1600" dirty="0">
                <a:solidFill>
                  <a:srgbClr val="0070C0"/>
                </a:solidFill>
                <a:latin typeface="Verdana" pitchFamily="34" charset="0"/>
                <a:ea typeface="Verdana" pitchFamily="34" charset="0"/>
                <a:cs typeface="Verdana" pitchFamily="34" charset="0"/>
              </a:rPr>
              <a:t>(click on several sales persons</a:t>
            </a:r>
            <a:r>
              <a:rPr lang="en-US" sz="1600" dirty="0" smtClean="0">
                <a:solidFill>
                  <a:srgbClr val="0070C0"/>
                </a:solidFill>
                <a:latin typeface="Verdana" pitchFamily="34" charset="0"/>
                <a:ea typeface="Verdana" pitchFamily="34" charset="0"/>
                <a:cs typeface="Verdana" pitchFamily="34" charset="0"/>
              </a:rPr>
              <a:t>).</a:t>
            </a:r>
            <a:endParaRPr lang="en-US" sz="1600" dirty="0">
              <a:solidFill>
                <a:srgbClr val="0070C0"/>
              </a:solidFill>
              <a:latin typeface="Verdana" pitchFamily="34" charset="0"/>
              <a:ea typeface="Verdana" pitchFamily="34" charset="0"/>
              <a:cs typeface="Verdana" pitchFamily="34" charset="0"/>
            </a:endParaRPr>
          </a:p>
          <a:p>
            <a:endParaRPr lang="en-US" sz="1600" dirty="0" smtClean="0">
              <a:solidFill>
                <a:schemeClr val="tx2">
                  <a:lumMod val="60000"/>
                  <a:lumOff val="40000"/>
                </a:schemeClr>
              </a:solidFill>
              <a:latin typeface="Verdana" pitchFamily="34" charset="0"/>
              <a:ea typeface="Verdana" pitchFamily="34" charset="0"/>
              <a:cs typeface="Verdana" pitchFamily="34" charset="0"/>
            </a:endParaRPr>
          </a:p>
        </p:txBody>
      </p:sp>
      <p:sp>
        <p:nvSpPr>
          <p:cNvPr id="18" name="Tekstvak 17"/>
          <p:cNvSpPr txBox="1"/>
          <p:nvPr/>
        </p:nvSpPr>
        <p:spPr>
          <a:xfrm>
            <a:off x="6588224" y="6483429"/>
            <a:ext cx="2555776" cy="230832"/>
          </a:xfrm>
          <a:prstGeom prst="rect">
            <a:avLst/>
          </a:prstGeom>
          <a:noFill/>
        </p:spPr>
        <p:txBody>
          <a:bodyPr wrap="square" rtlCol="0">
            <a:spAutoFit/>
          </a:bodyPr>
          <a:lstStyle/>
          <a:p>
            <a:r>
              <a:rPr lang="nl-NL" sz="900" dirty="0" smtClean="0">
                <a:solidFill>
                  <a:schemeClr val="bg1"/>
                </a:solidFill>
                <a:latin typeface="Verdana" pitchFamily="34" charset="0"/>
                <a:ea typeface="Verdana" pitchFamily="34" charset="0"/>
                <a:cs typeface="Verdana" pitchFamily="34" charset="0"/>
              </a:rPr>
              <a:t>© Copyright 2013 </a:t>
            </a:r>
            <a:r>
              <a:rPr lang="nl-NL" sz="900" dirty="0" err="1" smtClean="0">
                <a:solidFill>
                  <a:schemeClr val="bg1"/>
                </a:solidFill>
                <a:latin typeface="Verdana" pitchFamily="34" charset="0"/>
                <a:ea typeface="Verdana" pitchFamily="34" charset="0"/>
                <a:cs typeface="Verdana" pitchFamily="34" charset="0"/>
              </a:rPr>
              <a:t>by</a:t>
            </a:r>
            <a:r>
              <a:rPr lang="nl-NL" sz="900" dirty="0" smtClean="0">
                <a:solidFill>
                  <a:schemeClr val="bg1"/>
                </a:solidFill>
                <a:latin typeface="Verdana" pitchFamily="34" charset="0"/>
                <a:ea typeface="Verdana" pitchFamily="34" charset="0"/>
                <a:cs typeface="Verdana" pitchFamily="34" charset="0"/>
              </a:rPr>
              <a:t> Erwin de Groot</a:t>
            </a:r>
            <a:endParaRPr lang="nl-NL" sz="9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16153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221962" y="6437263"/>
            <a:ext cx="1547223" cy="276999"/>
          </a:xfrm>
          <a:prstGeom prst="rect">
            <a:avLst/>
          </a:prstGeom>
          <a:noFill/>
        </p:spPr>
        <p:txBody>
          <a:bodyPr wrap="square" rtlCol="0">
            <a:spAutoFit/>
          </a:bodyPr>
          <a:lstStyle/>
          <a:p>
            <a:r>
              <a:rPr lang="nl-NL" sz="1200" dirty="0" smtClean="0">
                <a:solidFill>
                  <a:schemeClr val="bg1"/>
                </a:solidFill>
                <a:latin typeface="Verdana" pitchFamily="34" charset="0"/>
                <a:ea typeface="Verdana" pitchFamily="34" charset="0"/>
                <a:cs typeface="Verdana" pitchFamily="34" charset="0"/>
              </a:rPr>
              <a:t>EdG interim</a:t>
            </a:r>
            <a:endParaRPr lang="nl-NL" sz="1200" dirty="0">
              <a:solidFill>
                <a:schemeClr val="bg1"/>
              </a:solidFill>
              <a:latin typeface="Verdana" pitchFamily="34" charset="0"/>
              <a:ea typeface="Verdana" pitchFamily="34" charset="0"/>
              <a:cs typeface="Verdana" pitchFamily="34" charset="0"/>
            </a:endParaRPr>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55080"/>
            <a:ext cx="9144000" cy="502920"/>
          </a:xfrm>
          <a:prstGeom prst="rect">
            <a:avLst/>
          </a:prstGeom>
        </p:spPr>
      </p:pic>
      <p:sp>
        <p:nvSpPr>
          <p:cNvPr id="15" name="Tekstvak 14"/>
          <p:cNvSpPr txBox="1"/>
          <p:nvPr/>
        </p:nvSpPr>
        <p:spPr>
          <a:xfrm>
            <a:off x="179512" y="44624"/>
            <a:ext cx="4392488" cy="369332"/>
          </a:xfrm>
          <a:prstGeom prst="rect">
            <a:avLst/>
          </a:prstGeom>
          <a:noFill/>
        </p:spPr>
        <p:txBody>
          <a:bodyPr wrap="square" rtlCol="0">
            <a:spAutoFit/>
          </a:bodyPr>
          <a:lstStyle/>
          <a:p>
            <a:r>
              <a:rPr lang="nl-NL" dirty="0" smtClean="0">
                <a:solidFill>
                  <a:schemeClr val="bg1"/>
                </a:solidFill>
                <a:latin typeface="Verdana" pitchFamily="34" charset="0"/>
                <a:ea typeface="Verdana" pitchFamily="34" charset="0"/>
                <a:cs typeface="Verdana" pitchFamily="34" charset="0"/>
              </a:rPr>
              <a:t>Reporting</a:t>
            </a:r>
            <a:endParaRPr lang="nl-NL" dirty="0">
              <a:solidFill>
                <a:schemeClr val="bg1"/>
              </a:solidFill>
              <a:latin typeface="Verdana" pitchFamily="34" charset="0"/>
              <a:ea typeface="Verdana" pitchFamily="34" charset="0"/>
              <a:cs typeface="Verdana" pitchFamily="34" charset="0"/>
            </a:endParaRPr>
          </a:p>
        </p:txBody>
      </p:sp>
      <p:sp>
        <p:nvSpPr>
          <p:cNvPr id="19" name="Afgeronde rechthoek 18"/>
          <p:cNvSpPr/>
          <p:nvPr/>
        </p:nvSpPr>
        <p:spPr>
          <a:xfrm>
            <a:off x="467544" y="1054884"/>
            <a:ext cx="1872208" cy="63663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smtClean="0">
                <a:latin typeface="Verdana" pitchFamily="34" charset="0"/>
                <a:ea typeface="Verdana" pitchFamily="34" charset="0"/>
                <a:cs typeface="Verdana" pitchFamily="34" charset="0"/>
              </a:rPr>
              <a:t>Database financial system Company 1</a:t>
            </a:r>
            <a:endParaRPr lang="nl-NL" sz="1200" dirty="0">
              <a:latin typeface="Verdana" pitchFamily="34" charset="0"/>
              <a:ea typeface="Verdana" pitchFamily="34" charset="0"/>
              <a:cs typeface="Verdana" pitchFamily="34" charset="0"/>
            </a:endParaRPr>
          </a:p>
        </p:txBody>
      </p:sp>
      <p:sp>
        <p:nvSpPr>
          <p:cNvPr id="8" name="Afgeronde rechthoek 7"/>
          <p:cNvSpPr/>
          <p:nvPr/>
        </p:nvSpPr>
        <p:spPr>
          <a:xfrm>
            <a:off x="3527884" y="1054884"/>
            <a:ext cx="1872208" cy="63663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smtClean="0">
                <a:latin typeface="Verdana" pitchFamily="34" charset="0"/>
                <a:ea typeface="Verdana" pitchFamily="34" charset="0"/>
                <a:cs typeface="Verdana" pitchFamily="34" charset="0"/>
              </a:rPr>
              <a:t>Standard or </a:t>
            </a:r>
            <a:r>
              <a:rPr lang="nl-NL" sz="1200" dirty="0" err="1" smtClean="0">
                <a:latin typeface="Verdana" pitchFamily="34" charset="0"/>
                <a:ea typeface="Verdana" pitchFamily="34" charset="0"/>
                <a:cs typeface="Verdana" pitchFamily="34" charset="0"/>
              </a:rPr>
              <a:t>limited</a:t>
            </a:r>
            <a:r>
              <a:rPr lang="nl-NL" sz="1200" dirty="0" smtClean="0">
                <a:latin typeface="Verdana" pitchFamily="34" charset="0"/>
                <a:ea typeface="Verdana" pitchFamily="34" charset="0"/>
                <a:cs typeface="Verdana" pitchFamily="34" charset="0"/>
              </a:rPr>
              <a:t> </a:t>
            </a:r>
            <a:r>
              <a:rPr lang="nl-NL" sz="1200" dirty="0" err="1" smtClean="0">
                <a:latin typeface="Verdana" pitchFamily="34" charset="0"/>
                <a:ea typeface="Verdana" pitchFamily="34" charset="0"/>
                <a:cs typeface="Verdana" pitchFamily="34" charset="0"/>
              </a:rPr>
              <a:t>reporting</a:t>
            </a:r>
            <a:r>
              <a:rPr lang="nl-NL" sz="1200" dirty="0" smtClean="0">
                <a:latin typeface="Verdana" pitchFamily="34" charset="0"/>
                <a:ea typeface="Verdana" pitchFamily="34" charset="0"/>
                <a:cs typeface="Verdana" pitchFamily="34" charset="0"/>
              </a:rPr>
              <a:t> options</a:t>
            </a:r>
            <a:endParaRPr lang="nl-NL" sz="1200" dirty="0">
              <a:latin typeface="Verdana" pitchFamily="34" charset="0"/>
              <a:ea typeface="Verdana" pitchFamily="34" charset="0"/>
              <a:cs typeface="Verdana" pitchFamily="34" charset="0"/>
            </a:endParaRPr>
          </a:p>
        </p:txBody>
      </p:sp>
      <p:sp>
        <p:nvSpPr>
          <p:cNvPr id="9" name="Afgeronde rechthoek 8"/>
          <p:cNvSpPr/>
          <p:nvPr/>
        </p:nvSpPr>
        <p:spPr>
          <a:xfrm>
            <a:off x="6588224" y="1054884"/>
            <a:ext cx="1872208" cy="63663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err="1" smtClean="0">
                <a:latin typeface="Verdana" pitchFamily="34" charset="0"/>
                <a:ea typeface="Verdana" pitchFamily="34" charset="0"/>
                <a:cs typeface="Verdana" pitchFamily="34" charset="0"/>
              </a:rPr>
              <a:t>Finalised</a:t>
            </a:r>
            <a:r>
              <a:rPr lang="nl-NL" sz="1200" dirty="0" smtClean="0">
                <a:latin typeface="Verdana" pitchFamily="34" charset="0"/>
                <a:ea typeface="Verdana" pitchFamily="34" charset="0"/>
                <a:cs typeface="Verdana" pitchFamily="34" charset="0"/>
              </a:rPr>
              <a:t> in Excel in </a:t>
            </a:r>
            <a:r>
              <a:rPr lang="nl-NL" sz="1200" dirty="0" err="1" smtClean="0">
                <a:latin typeface="Verdana" pitchFamily="34" charset="0"/>
                <a:ea typeface="Verdana" pitchFamily="34" charset="0"/>
                <a:cs typeface="Verdana" pitchFamily="34" charset="0"/>
              </a:rPr>
              <a:t>certain</a:t>
            </a:r>
            <a:r>
              <a:rPr lang="nl-NL" sz="1200" dirty="0" smtClean="0">
                <a:latin typeface="Verdana" pitchFamily="34" charset="0"/>
                <a:ea typeface="Verdana" pitchFamily="34" charset="0"/>
                <a:cs typeface="Verdana" pitchFamily="34" charset="0"/>
              </a:rPr>
              <a:t> </a:t>
            </a:r>
            <a:r>
              <a:rPr lang="nl-NL" sz="1200" dirty="0" err="1" smtClean="0">
                <a:latin typeface="Verdana" pitchFamily="34" charset="0"/>
                <a:ea typeface="Verdana" pitchFamily="34" charset="0"/>
                <a:cs typeface="Verdana" pitchFamily="34" charset="0"/>
              </a:rPr>
              <a:t>layout</a:t>
            </a:r>
            <a:endParaRPr lang="nl-NL" sz="1200" dirty="0">
              <a:latin typeface="Verdana" pitchFamily="34" charset="0"/>
              <a:ea typeface="Verdana" pitchFamily="34" charset="0"/>
              <a:cs typeface="Verdana" pitchFamily="34" charset="0"/>
            </a:endParaRPr>
          </a:p>
        </p:txBody>
      </p:sp>
      <p:sp>
        <p:nvSpPr>
          <p:cNvPr id="2" name="PIJL-RECHTS 1"/>
          <p:cNvSpPr/>
          <p:nvPr/>
        </p:nvSpPr>
        <p:spPr>
          <a:xfrm>
            <a:off x="2555776" y="1340768"/>
            <a:ext cx="792088" cy="144016"/>
          </a:xfrm>
          <a:prstGeom prst="rightArrow">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PIJL-RECHTS 10"/>
          <p:cNvSpPr/>
          <p:nvPr/>
        </p:nvSpPr>
        <p:spPr>
          <a:xfrm>
            <a:off x="5652120" y="1340768"/>
            <a:ext cx="792088" cy="144016"/>
          </a:xfrm>
          <a:prstGeom prst="rightArrow">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Afgeronde rechthoek 11"/>
          <p:cNvSpPr/>
          <p:nvPr/>
        </p:nvSpPr>
        <p:spPr>
          <a:xfrm>
            <a:off x="467544" y="2214156"/>
            <a:ext cx="1872208" cy="63663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smtClean="0">
                <a:latin typeface="Verdana" pitchFamily="34" charset="0"/>
                <a:ea typeface="Verdana" pitchFamily="34" charset="0"/>
                <a:cs typeface="Verdana" pitchFamily="34" charset="0"/>
              </a:rPr>
              <a:t>Database financial system Company 1</a:t>
            </a:r>
            <a:endParaRPr lang="nl-NL" sz="1200" dirty="0">
              <a:latin typeface="Verdana" pitchFamily="34" charset="0"/>
              <a:ea typeface="Verdana" pitchFamily="34" charset="0"/>
              <a:cs typeface="Verdana" pitchFamily="34" charset="0"/>
            </a:endParaRPr>
          </a:p>
        </p:txBody>
      </p:sp>
      <p:sp>
        <p:nvSpPr>
          <p:cNvPr id="14" name="Afgeronde rechthoek 13"/>
          <p:cNvSpPr/>
          <p:nvPr/>
        </p:nvSpPr>
        <p:spPr>
          <a:xfrm>
            <a:off x="6588224" y="2792368"/>
            <a:ext cx="1872208" cy="63663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smtClean="0">
                <a:latin typeface="Verdana" pitchFamily="34" charset="0"/>
                <a:ea typeface="Verdana" pitchFamily="34" charset="0"/>
                <a:cs typeface="Verdana" pitchFamily="34" charset="0"/>
              </a:rPr>
              <a:t>Data direct in </a:t>
            </a:r>
            <a:r>
              <a:rPr lang="nl-NL" sz="1200" dirty="0" err="1" smtClean="0">
                <a:latin typeface="Verdana" pitchFamily="34" charset="0"/>
                <a:ea typeface="Verdana" pitchFamily="34" charset="0"/>
                <a:cs typeface="Verdana" pitchFamily="34" charset="0"/>
              </a:rPr>
              <a:t>certain</a:t>
            </a:r>
            <a:r>
              <a:rPr lang="nl-NL" sz="1200" dirty="0" smtClean="0">
                <a:latin typeface="Verdana" pitchFamily="34" charset="0"/>
                <a:ea typeface="Verdana" pitchFamily="34" charset="0"/>
                <a:cs typeface="Verdana" pitchFamily="34" charset="0"/>
              </a:rPr>
              <a:t> </a:t>
            </a:r>
            <a:r>
              <a:rPr lang="nl-NL" sz="1200" dirty="0" err="1" smtClean="0">
                <a:latin typeface="Verdana" pitchFamily="34" charset="0"/>
                <a:ea typeface="Verdana" pitchFamily="34" charset="0"/>
                <a:cs typeface="Verdana" pitchFamily="34" charset="0"/>
              </a:rPr>
              <a:t>layout</a:t>
            </a:r>
            <a:endParaRPr lang="nl-NL" sz="1200" dirty="0">
              <a:latin typeface="Verdana" pitchFamily="34" charset="0"/>
              <a:ea typeface="Verdana" pitchFamily="34" charset="0"/>
              <a:cs typeface="Verdana" pitchFamily="34" charset="0"/>
            </a:endParaRPr>
          </a:p>
        </p:txBody>
      </p:sp>
      <p:sp>
        <p:nvSpPr>
          <p:cNvPr id="6" name="Tekstvak 5"/>
          <p:cNvSpPr txBox="1"/>
          <p:nvPr/>
        </p:nvSpPr>
        <p:spPr>
          <a:xfrm>
            <a:off x="519240" y="692696"/>
            <a:ext cx="1984839" cy="338554"/>
          </a:xfrm>
          <a:prstGeom prst="rect">
            <a:avLst/>
          </a:prstGeom>
          <a:noFill/>
        </p:spPr>
        <p:txBody>
          <a:bodyPr wrap="none" rtlCol="0">
            <a:spAutoFit/>
          </a:bodyPr>
          <a:lstStyle/>
          <a:p>
            <a:r>
              <a:rPr lang="nl-NL" sz="1600" dirty="0" smtClean="0">
                <a:solidFill>
                  <a:schemeClr val="tx2">
                    <a:lumMod val="60000"/>
                    <a:lumOff val="40000"/>
                  </a:schemeClr>
                </a:solidFill>
                <a:latin typeface="Verdana" pitchFamily="34" charset="0"/>
                <a:ea typeface="Verdana" pitchFamily="34" charset="0"/>
                <a:cs typeface="Verdana" pitchFamily="34" charset="0"/>
              </a:rPr>
              <a:t>Standard </a:t>
            </a:r>
            <a:r>
              <a:rPr lang="nl-NL" sz="1600" dirty="0" err="1" smtClean="0">
                <a:solidFill>
                  <a:schemeClr val="tx2">
                    <a:lumMod val="60000"/>
                    <a:lumOff val="40000"/>
                  </a:schemeClr>
                </a:solidFill>
                <a:latin typeface="Verdana" pitchFamily="34" charset="0"/>
                <a:ea typeface="Verdana" pitchFamily="34" charset="0"/>
                <a:cs typeface="Verdana" pitchFamily="34" charset="0"/>
              </a:rPr>
              <a:t>method</a:t>
            </a:r>
            <a:endParaRPr lang="nl-NL" sz="1600" dirty="0">
              <a:solidFill>
                <a:schemeClr val="tx2">
                  <a:lumMod val="60000"/>
                  <a:lumOff val="40000"/>
                </a:schemeClr>
              </a:solidFill>
              <a:latin typeface="Verdana" pitchFamily="34" charset="0"/>
              <a:ea typeface="Verdana" pitchFamily="34" charset="0"/>
              <a:cs typeface="Verdana" pitchFamily="34" charset="0"/>
            </a:endParaRPr>
          </a:p>
        </p:txBody>
      </p:sp>
      <p:sp>
        <p:nvSpPr>
          <p:cNvPr id="16" name="Tekstvak 15"/>
          <p:cNvSpPr txBox="1"/>
          <p:nvPr/>
        </p:nvSpPr>
        <p:spPr>
          <a:xfrm>
            <a:off x="467544" y="1844824"/>
            <a:ext cx="2240742" cy="338554"/>
          </a:xfrm>
          <a:prstGeom prst="rect">
            <a:avLst/>
          </a:prstGeom>
          <a:noFill/>
        </p:spPr>
        <p:txBody>
          <a:bodyPr wrap="none" rtlCol="0">
            <a:spAutoFit/>
          </a:bodyPr>
          <a:lstStyle/>
          <a:p>
            <a:r>
              <a:rPr lang="nl-NL" sz="1600" dirty="0" smtClean="0">
                <a:solidFill>
                  <a:schemeClr val="tx2">
                    <a:lumMod val="60000"/>
                    <a:lumOff val="40000"/>
                  </a:schemeClr>
                </a:solidFill>
                <a:latin typeface="Verdana" pitchFamily="34" charset="0"/>
                <a:ea typeface="Verdana" pitchFamily="34" charset="0"/>
                <a:cs typeface="Verdana" pitchFamily="34" charset="0"/>
              </a:rPr>
              <a:t>SAP Crystal Reports</a:t>
            </a:r>
            <a:endParaRPr lang="nl-NL" sz="1600" dirty="0">
              <a:solidFill>
                <a:schemeClr val="tx2">
                  <a:lumMod val="60000"/>
                  <a:lumOff val="40000"/>
                </a:schemeClr>
              </a:solidFill>
              <a:latin typeface="Verdana" pitchFamily="34" charset="0"/>
              <a:ea typeface="Verdana" pitchFamily="34" charset="0"/>
              <a:cs typeface="Verdana" pitchFamily="34" charset="0"/>
            </a:endParaRPr>
          </a:p>
        </p:txBody>
      </p:sp>
      <p:sp>
        <p:nvSpPr>
          <p:cNvPr id="10" name="Tekstvak 9"/>
          <p:cNvSpPr txBox="1"/>
          <p:nvPr/>
        </p:nvSpPr>
        <p:spPr>
          <a:xfrm>
            <a:off x="467544" y="4000996"/>
            <a:ext cx="8208913" cy="2308324"/>
          </a:xfrm>
          <a:prstGeom prst="rect">
            <a:avLst/>
          </a:prstGeom>
          <a:noFill/>
        </p:spPr>
        <p:txBody>
          <a:bodyPr wrap="square" rtlCol="0">
            <a:spAutoFit/>
          </a:bodyPr>
          <a:lstStyle/>
          <a:p>
            <a:pPr marL="285750" indent="-285750">
              <a:buFont typeface="Arial" pitchFamily="34" charset="0"/>
              <a:buChar char="•"/>
            </a:pPr>
            <a:r>
              <a:rPr lang="en-GB" sz="1600" dirty="0" smtClean="0">
                <a:solidFill>
                  <a:schemeClr val="tx2">
                    <a:lumMod val="60000"/>
                    <a:lumOff val="40000"/>
                  </a:schemeClr>
                </a:solidFill>
                <a:latin typeface="Verdana" pitchFamily="34" charset="0"/>
                <a:ea typeface="Verdana" pitchFamily="34" charset="0"/>
                <a:cs typeface="Verdana" pitchFamily="34" charset="0"/>
              </a:rPr>
              <a:t>Most important to work fast with SAP Crystal Reports is knowledge of the database structure in the financial (or other) system.</a:t>
            </a:r>
          </a:p>
          <a:p>
            <a:pPr marL="285750" indent="-285750">
              <a:buFont typeface="Arial" pitchFamily="34" charset="0"/>
              <a:buChar char="•"/>
            </a:pPr>
            <a:r>
              <a:rPr lang="en-GB" sz="1600" dirty="0" smtClean="0">
                <a:solidFill>
                  <a:schemeClr val="tx2">
                    <a:lumMod val="60000"/>
                    <a:lumOff val="40000"/>
                  </a:schemeClr>
                </a:solidFill>
                <a:latin typeface="Verdana" pitchFamily="34" charset="0"/>
                <a:ea typeface="Verdana" pitchFamily="34" charset="0"/>
                <a:cs typeface="Verdana" pitchFamily="34" charset="0"/>
              </a:rPr>
              <a:t>In which table under which field can I find for example GL amount, GL account number, GL date etc.</a:t>
            </a:r>
          </a:p>
          <a:p>
            <a:pPr marL="285750" indent="-285750">
              <a:buFont typeface="Arial" pitchFamily="34" charset="0"/>
              <a:buChar char="•"/>
            </a:pPr>
            <a:r>
              <a:rPr lang="en-GB" sz="1600" dirty="0" smtClean="0">
                <a:solidFill>
                  <a:schemeClr val="tx2">
                    <a:lumMod val="60000"/>
                    <a:lumOff val="40000"/>
                  </a:schemeClr>
                </a:solidFill>
                <a:latin typeface="Verdana" pitchFamily="34" charset="0"/>
                <a:ea typeface="Verdana" pitchFamily="34" charset="0"/>
                <a:cs typeface="Verdana" pitchFamily="34" charset="0"/>
              </a:rPr>
              <a:t>When this is clear everybody can make quit easily reports.</a:t>
            </a:r>
          </a:p>
          <a:p>
            <a:pPr marL="285750" indent="-285750">
              <a:buFont typeface="Arial" pitchFamily="34" charset="0"/>
              <a:buChar char="•"/>
            </a:pPr>
            <a:r>
              <a:rPr lang="en-GB" sz="1600" dirty="0" smtClean="0">
                <a:solidFill>
                  <a:schemeClr val="tx2">
                    <a:lumMod val="60000"/>
                    <a:lumOff val="40000"/>
                  </a:schemeClr>
                </a:solidFill>
                <a:latin typeface="Verdana" pitchFamily="34" charset="0"/>
                <a:ea typeface="Verdana" pitchFamily="34" charset="0"/>
                <a:cs typeface="Verdana" pitchFamily="34" charset="0"/>
              </a:rPr>
              <a:t>You can extract data from multiple databases (with the same structure / SQL settings) at the same time in 1 report.</a:t>
            </a:r>
          </a:p>
          <a:p>
            <a:pPr marL="285750" indent="-285750">
              <a:buFont typeface="Arial" pitchFamily="34" charset="0"/>
              <a:buChar char="•"/>
            </a:pPr>
            <a:r>
              <a:rPr lang="en-GB" sz="1600" dirty="0" smtClean="0">
                <a:solidFill>
                  <a:schemeClr val="tx2">
                    <a:lumMod val="60000"/>
                    <a:lumOff val="40000"/>
                  </a:schemeClr>
                </a:solidFill>
                <a:latin typeface="Verdana" pitchFamily="34" charset="0"/>
                <a:ea typeface="Verdana" pitchFamily="34" charset="0"/>
                <a:cs typeface="Verdana" pitchFamily="34" charset="0"/>
              </a:rPr>
              <a:t>On the next page an example of how I documented this for the Oracle Financials database.</a:t>
            </a:r>
            <a:endParaRPr lang="en-GB" sz="1600" dirty="0">
              <a:solidFill>
                <a:schemeClr val="tx2">
                  <a:lumMod val="60000"/>
                  <a:lumOff val="40000"/>
                </a:schemeClr>
              </a:solidFill>
              <a:latin typeface="Verdana" pitchFamily="34" charset="0"/>
              <a:ea typeface="Verdana" pitchFamily="34" charset="0"/>
              <a:cs typeface="Verdana" pitchFamily="34" charset="0"/>
            </a:endParaRPr>
          </a:p>
        </p:txBody>
      </p:sp>
      <p:sp>
        <p:nvSpPr>
          <p:cNvPr id="18" name="Tekstvak 17"/>
          <p:cNvSpPr txBox="1"/>
          <p:nvPr/>
        </p:nvSpPr>
        <p:spPr>
          <a:xfrm>
            <a:off x="6588224" y="6483429"/>
            <a:ext cx="2555776" cy="230832"/>
          </a:xfrm>
          <a:prstGeom prst="rect">
            <a:avLst/>
          </a:prstGeom>
          <a:noFill/>
        </p:spPr>
        <p:txBody>
          <a:bodyPr wrap="square" rtlCol="0">
            <a:spAutoFit/>
          </a:bodyPr>
          <a:lstStyle/>
          <a:p>
            <a:r>
              <a:rPr lang="nl-NL" sz="900" dirty="0" smtClean="0">
                <a:solidFill>
                  <a:schemeClr val="bg1"/>
                </a:solidFill>
                <a:latin typeface="Verdana" pitchFamily="34" charset="0"/>
                <a:ea typeface="Verdana" pitchFamily="34" charset="0"/>
                <a:cs typeface="Verdana" pitchFamily="34" charset="0"/>
              </a:rPr>
              <a:t>© Copyright 2013 </a:t>
            </a:r>
            <a:r>
              <a:rPr lang="nl-NL" sz="900" dirty="0" err="1" smtClean="0">
                <a:solidFill>
                  <a:schemeClr val="bg1"/>
                </a:solidFill>
                <a:latin typeface="Verdana" pitchFamily="34" charset="0"/>
                <a:ea typeface="Verdana" pitchFamily="34" charset="0"/>
                <a:cs typeface="Verdana" pitchFamily="34" charset="0"/>
              </a:rPr>
              <a:t>by</a:t>
            </a:r>
            <a:r>
              <a:rPr lang="nl-NL" sz="900" dirty="0" smtClean="0">
                <a:solidFill>
                  <a:schemeClr val="bg1"/>
                </a:solidFill>
                <a:latin typeface="Verdana" pitchFamily="34" charset="0"/>
                <a:ea typeface="Verdana" pitchFamily="34" charset="0"/>
                <a:cs typeface="Verdana" pitchFamily="34" charset="0"/>
              </a:rPr>
              <a:t> Erwin de Groot</a:t>
            </a:r>
            <a:endParaRPr lang="nl-NL" sz="900" dirty="0">
              <a:solidFill>
                <a:schemeClr val="bg1"/>
              </a:solidFill>
              <a:latin typeface="Verdana" pitchFamily="34" charset="0"/>
              <a:ea typeface="Verdana" pitchFamily="34" charset="0"/>
              <a:cs typeface="Verdana" pitchFamily="34" charset="0"/>
            </a:endParaRPr>
          </a:p>
        </p:txBody>
      </p:sp>
      <p:sp>
        <p:nvSpPr>
          <p:cNvPr id="21" name="PIJL-LINKS, -RECHTS EN -OMHOOG 20"/>
          <p:cNvSpPr/>
          <p:nvPr/>
        </p:nvSpPr>
        <p:spPr>
          <a:xfrm rot="5400000">
            <a:off x="3726058" y="566834"/>
            <a:ext cx="323729" cy="5112569"/>
          </a:xfrm>
          <a:prstGeom prst="leftRightUpArrow">
            <a:avLst/>
          </a:prstGeom>
          <a:noFill/>
          <a:ln w="222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3" name="Afgeronde rechthoek 22"/>
          <p:cNvSpPr/>
          <p:nvPr/>
        </p:nvSpPr>
        <p:spPr>
          <a:xfrm>
            <a:off x="491160" y="3371333"/>
            <a:ext cx="1872208" cy="63663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smtClean="0">
                <a:latin typeface="Verdana" pitchFamily="34" charset="0"/>
                <a:ea typeface="Verdana" pitchFamily="34" charset="0"/>
                <a:cs typeface="Verdana" pitchFamily="34" charset="0"/>
              </a:rPr>
              <a:t>Database financial system Company 2</a:t>
            </a:r>
            <a:endParaRPr lang="nl-NL" sz="12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742838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221962" y="6437263"/>
            <a:ext cx="1547223" cy="276999"/>
          </a:xfrm>
          <a:prstGeom prst="rect">
            <a:avLst/>
          </a:prstGeom>
          <a:noFill/>
        </p:spPr>
        <p:txBody>
          <a:bodyPr wrap="square" rtlCol="0">
            <a:spAutoFit/>
          </a:bodyPr>
          <a:lstStyle/>
          <a:p>
            <a:r>
              <a:rPr lang="nl-NL" sz="1200" dirty="0" smtClean="0">
                <a:solidFill>
                  <a:schemeClr val="bg1"/>
                </a:solidFill>
                <a:latin typeface="Verdana" pitchFamily="34" charset="0"/>
                <a:ea typeface="Verdana" pitchFamily="34" charset="0"/>
                <a:cs typeface="Verdana" pitchFamily="34" charset="0"/>
              </a:rPr>
              <a:t>EdG interim</a:t>
            </a:r>
            <a:endParaRPr lang="nl-NL" sz="1200" dirty="0">
              <a:solidFill>
                <a:schemeClr val="bg1"/>
              </a:solidFill>
              <a:latin typeface="Verdana" pitchFamily="34" charset="0"/>
              <a:ea typeface="Verdana" pitchFamily="34" charset="0"/>
              <a:cs typeface="Verdana" pitchFamily="34" charset="0"/>
            </a:endParaRPr>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55080"/>
            <a:ext cx="9144000" cy="502920"/>
          </a:xfrm>
          <a:prstGeom prst="rect">
            <a:avLst/>
          </a:prstGeom>
        </p:spPr>
      </p:pic>
      <p:sp>
        <p:nvSpPr>
          <p:cNvPr id="4" name="Tekstvak 3"/>
          <p:cNvSpPr txBox="1"/>
          <p:nvPr/>
        </p:nvSpPr>
        <p:spPr>
          <a:xfrm>
            <a:off x="6588224" y="6483429"/>
            <a:ext cx="2555776" cy="230832"/>
          </a:xfrm>
          <a:prstGeom prst="rect">
            <a:avLst/>
          </a:prstGeom>
          <a:noFill/>
        </p:spPr>
        <p:txBody>
          <a:bodyPr wrap="square" rtlCol="0">
            <a:spAutoFit/>
          </a:bodyPr>
          <a:lstStyle/>
          <a:p>
            <a:r>
              <a:rPr lang="nl-NL" sz="900" dirty="0" smtClean="0">
                <a:solidFill>
                  <a:schemeClr val="bg1"/>
                </a:solidFill>
                <a:latin typeface="Verdana" pitchFamily="34" charset="0"/>
                <a:ea typeface="Verdana" pitchFamily="34" charset="0"/>
                <a:cs typeface="Verdana" pitchFamily="34" charset="0"/>
              </a:rPr>
              <a:t>© Copyright 2013 </a:t>
            </a:r>
            <a:r>
              <a:rPr lang="nl-NL" sz="900" dirty="0" err="1" smtClean="0">
                <a:solidFill>
                  <a:schemeClr val="bg1"/>
                </a:solidFill>
                <a:latin typeface="Verdana" pitchFamily="34" charset="0"/>
                <a:ea typeface="Verdana" pitchFamily="34" charset="0"/>
                <a:cs typeface="Verdana" pitchFamily="34" charset="0"/>
              </a:rPr>
              <a:t>by</a:t>
            </a:r>
            <a:r>
              <a:rPr lang="nl-NL" sz="900" dirty="0" smtClean="0">
                <a:solidFill>
                  <a:schemeClr val="bg1"/>
                </a:solidFill>
                <a:latin typeface="Verdana" pitchFamily="34" charset="0"/>
                <a:ea typeface="Verdana" pitchFamily="34" charset="0"/>
                <a:cs typeface="Verdana" pitchFamily="34" charset="0"/>
              </a:rPr>
              <a:t> Erwin de Groot</a:t>
            </a:r>
            <a:endParaRPr lang="nl-NL" sz="900" dirty="0">
              <a:solidFill>
                <a:schemeClr val="bg1"/>
              </a:solidFill>
              <a:latin typeface="Verdana" pitchFamily="34" charset="0"/>
              <a:ea typeface="Verdana" pitchFamily="34" charset="0"/>
              <a:cs typeface="Verdana" pitchFamily="34" charset="0"/>
            </a:endParaRPr>
          </a:p>
        </p:txBody>
      </p:sp>
      <p:sp>
        <p:nvSpPr>
          <p:cNvPr id="15" name="Tekstvak 14"/>
          <p:cNvSpPr txBox="1"/>
          <p:nvPr/>
        </p:nvSpPr>
        <p:spPr>
          <a:xfrm>
            <a:off x="179512" y="44624"/>
            <a:ext cx="8424936" cy="369332"/>
          </a:xfrm>
          <a:prstGeom prst="rect">
            <a:avLst/>
          </a:prstGeom>
          <a:noFill/>
        </p:spPr>
        <p:txBody>
          <a:bodyPr wrap="square" rtlCol="0">
            <a:spAutoFit/>
          </a:bodyPr>
          <a:lstStyle/>
          <a:p>
            <a:r>
              <a:rPr lang="nl-NL" dirty="0" smtClean="0">
                <a:solidFill>
                  <a:schemeClr val="bg1"/>
                </a:solidFill>
                <a:latin typeface="Verdana" pitchFamily="34" charset="0"/>
                <a:ea typeface="Verdana" pitchFamily="34" charset="0"/>
                <a:cs typeface="Verdana" pitchFamily="34" charset="0"/>
              </a:rPr>
              <a:t>Small </a:t>
            </a:r>
            <a:r>
              <a:rPr lang="nl-NL" dirty="0" err="1" smtClean="0">
                <a:solidFill>
                  <a:schemeClr val="bg1"/>
                </a:solidFill>
                <a:latin typeface="Verdana" pitchFamily="34" charset="0"/>
                <a:ea typeface="Verdana" pitchFamily="34" charset="0"/>
                <a:cs typeface="Verdana" pitchFamily="34" charset="0"/>
              </a:rPr>
              <a:t>example</a:t>
            </a:r>
            <a:r>
              <a:rPr lang="nl-NL" dirty="0" smtClean="0">
                <a:solidFill>
                  <a:schemeClr val="bg1"/>
                </a:solidFill>
                <a:latin typeface="Verdana" pitchFamily="34" charset="0"/>
                <a:ea typeface="Verdana" pitchFamily="34" charset="0"/>
                <a:cs typeface="Verdana" pitchFamily="34" charset="0"/>
              </a:rPr>
              <a:t> </a:t>
            </a:r>
            <a:r>
              <a:rPr lang="nl-NL" dirty="0" err="1" smtClean="0">
                <a:solidFill>
                  <a:schemeClr val="bg1"/>
                </a:solidFill>
                <a:latin typeface="Verdana" pitchFamily="34" charset="0"/>
                <a:ea typeface="Verdana" pitchFamily="34" charset="0"/>
                <a:cs typeface="Verdana" pitchFamily="34" charset="0"/>
              </a:rPr>
              <a:t>structure</a:t>
            </a:r>
            <a:r>
              <a:rPr lang="nl-NL" dirty="0" smtClean="0">
                <a:solidFill>
                  <a:schemeClr val="bg1"/>
                </a:solidFill>
                <a:latin typeface="Verdana" pitchFamily="34" charset="0"/>
                <a:ea typeface="Verdana" pitchFamily="34" charset="0"/>
                <a:cs typeface="Verdana" pitchFamily="34" charset="0"/>
              </a:rPr>
              <a:t> Oracle Financials database</a:t>
            </a:r>
            <a:endParaRPr lang="nl-NL" dirty="0">
              <a:solidFill>
                <a:schemeClr val="bg1"/>
              </a:solidFill>
              <a:latin typeface="Verdana" pitchFamily="34" charset="0"/>
              <a:ea typeface="Verdana" pitchFamily="34" charset="0"/>
              <a:cs typeface="Verdana" pitchFamily="34" charset="0"/>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663024"/>
            <a:ext cx="9108504" cy="5553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3869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3" name="Afbeelding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355080"/>
            <a:ext cx="9144000" cy="502920"/>
          </a:xfrm>
          <a:prstGeom prst="rect">
            <a:avLst/>
          </a:prstGeom>
        </p:spPr>
      </p:pic>
      <p:sp>
        <p:nvSpPr>
          <p:cNvPr id="5" name="Tekstvak 4"/>
          <p:cNvSpPr txBox="1"/>
          <p:nvPr/>
        </p:nvSpPr>
        <p:spPr>
          <a:xfrm>
            <a:off x="107504" y="44624"/>
            <a:ext cx="9036496" cy="369332"/>
          </a:xfrm>
          <a:prstGeom prst="rect">
            <a:avLst/>
          </a:prstGeom>
          <a:noFill/>
        </p:spPr>
        <p:txBody>
          <a:bodyPr wrap="square" rtlCol="0">
            <a:spAutoFit/>
          </a:bodyPr>
          <a:lstStyle/>
          <a:p>
            <a:r>
              <a:rPr lang="en-GB" dirty="0" smtClean="0">
                <a:solidFill>
                  <a:schemeClr val="bg1"/>
                </a:solidFill>
                <a:latin typeface="Verdana" pitchFamily="34" charset="0"/>
                <a:ea typeface="Verdana" pitchFamily="34" charset="0"/>
                <a:cs typeface="Verdana" pitchFamily="34" charset="0"/>
              </a:rPr>
              <a:t>One step further: Crystal Reports Dashboard Design(click on a sales person) </a:t>
            </a:r>
            <a:endParaRPr lang="en-GB" dirty="0">
              <a:solidFill>
                <a:schemeClr val="bg1"/>
              </a:solidFill>
              <a:latin typeface="Verdana" pitchFamily="34" charset="0"/>
              <a:ea typeface="Verdana" pitchFamily="34" charset="0"/>
              <a:cs typeface="Verdana" pitchFamily="34" charset="0"/>
            </a:endParaRPr>
          </a:p>
        </p:txBody>
      </p:sp>
      <p:sp>
        <p:nvSpPr>
          <p:cNvPr id="6" name="Tekstvak 5"/>
          <p:cNvSpPr txBox="1"/>
          <p:nvPr/>
        </p:nvSpPr>
        <p:spPr>
          <a:xfrm>
            <a:off x="6588224" y="6483429"/>
            <a:ext cx="2555776" cy="230832"/>
          </a:xfrm>
          <a:prstGeom prst="rect">
            <a:avLst/>
          </a:prstGeom>
          <a:noFill/>
        </p:spPr>
        <p:txBody>
          <a:bodyPr wrap="square" rtlCol="0">
            <a:spAutoFit/>
          </a:bodyPr>
          <a:lstStyle/>
          <a:p>
            <a:r>
              <a:rPr lang="nl-NL" sz="900" dirty="0" smtClean="0">
                <a:solidFill>
                  <a:schemeClr val="bg1"/>
                </a:solidFill>
                <a:latin typeface="Verdana" pitchFamily="34" charset="0"/>
                <a:ea typeface="Verdana" pitchFamily="34" charset="0"/>
                <a:cs typeface="Verdana" pitchFamily="34" charset="0"/>
              </a:rPr>
              <a:t>© Copyright 2013 </a:t>
            </a:r>
            <a:r>
              <a:rPr lang="nl-NL" sz="900" dirty="0" err="1" smtClean="0">
                <a:solidFill>
                  <a:schemeClr val="bg1"/>
                </a:solidFill>
                <a:latin typeface="Verdana" pitchFamily="34" charset="0"/>
                <a:ea typeface="Verdana" pitchFamily="34" charset="0"/>
                <a:cs typeface="Verdana" pitchFamily="34" charset="0"/>
              </a:rPr>
              <a:t>by</a:t>
            </a:r>
            <a:r>
              <a:rPr lang="nl-NL" sz="900" dirty="0" smtClean="0">
                <a:solidFill>
                  <a:schemeClr val="bg1"/>
                </a:solidFill>
                <a:latin typeface="Verdana" pitchFamily="34" charset="0"/>
                <a:ea typeface="Verdana" pitchFamily="34" charset="0"/>
                <a:cs typeface="Verdana" pitchFamily="34" charset="0"/>
              </a:rPr>
              <a:t> Erwin de Groot</a:t>
            </a:r>
            <a:endParaRPr lang="nl-NL" sz="900" dirty="0">
              <a:solidFill>
                <a:schemeClr val="bg1"/>
              </a:solidFill>
              <a:latin typeface="Verdana" pitchFamily="34" charset="0"/>
              <a:ea typeface="Verdana" pitchFamily="34" charset="0"/>
              <a:cs typeface="Verdana" pitchFamily="34" charset="0"/>
            </a:endParaRPr>
          </a:p>
        </p:txBody>
      </p:sp>
    </p:spTree>
    <p:controls>
      <mc:AlternateContent xmlns:mc="http://schemas.openxmlformats.org/markup-compatibility/2006">
        <mc:Choice xmlns:v="urn:schemas-microsoft-com:vml" Requires="v">
          <p:control spid="5142" name="ShockwaveFlash1" r:id="rId2" imgW="9144000" imgH="5759280"/>
        </mc:Choice>
        <mc:Fallback>
          <p:control name="ShockwaveFlash1" r:id="rId2" imgW="9144000" imgH="5759280">
            <p:pic>
              <p:nvPicPr>
                <p:cNvPr id="4" name="ShockwaveFlash1"/>
                <p:cNvPicPr preferRelativeResize="0">
                  <a:picLocks noChangeArrowheads="1" noChangeShapeType="1"/>
                </p:cNvPicPr>
                <p:nvPr/>
              </p:nvPicPr>
              <p:blipFill>
                <a:blip r:embed="rId7"/>
                <a:srcRect/>
                <a:stretch>
                  <a:fillRect/>
                </a:stretch>
              </p:blipFill>
              <p:spPr bwMode="auto">
                <a:xfrm>
                  <a:off x="0" y="549275"/>
                  <a:ext cx="9144000" cy="575945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107680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221962" y="6437263"/>
            <a:ext cx="1547223" cy="276999"/>
          </a:xfrm>
          <a:prstGeom prst="rect">
            <a:avLst/>
          </a:prstGeom>
          <a:noFill/>
        </p:spPr>
        <p:txBody>
          <a:bodyPr wrap="square" rtlCol="0">
            <a:spAutoFit/>
          </a:bodyPr>
          <a:lstStyle/>
          <a:p>
            <a:r>
              <a:rPr lang="en-GB" sz="1200" smtClean="0">
                <a:solidFill>
                  <a:schemeClr val="bg1"/>
                </a:solidFill>
                <a:latin typeface="Verdana" pitchFamily="34" charset="0"/>
                <a:ea typeface="Verdana" pitchFamily="34" charset="0"/>
                <a:cs typeface="Verdana" pitchFamily="34" charset="0"/>
              </a:rPr>
              <a:t>EdG interim</a:t>
            </a:r>
            <a:endParaRPr lang="en-GB" sz="1200">
              <a:solidFill>
                <a:schemeClr val="bg1"/>
              </a:solidFill>
              <a:latin typeface="Verdana" pitchFamily="34" charset="0"/>
              <a:ea typeface="Verdana" pitchFamily="34" charset="0"/>
              <a:cs typeface="Verdana" pitchFamily="34" charset="0"/>
            </a:endParaRPr>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55080"/>
            <a:ext cx="9144000" cy="502920"/>
          </a:xfrm>
          <a:prstGeom prst="rect">
            <a:avLst/>
          </a:prstGeom>
        </p:spPr>
      </p:pic>
      <p:sp>
        <p:nvSpPr>
          <p:cNvPr id="15" name="Tekstvak 14"/>
          <p:cNvSpPr txBox="1"/>
          <p:nvPr/>
        </p:nvSpPr>
        <p:spPr>
          <a:xfrm>
            <a:off x="179512" y="44624"/>
            <a:ext cx="8424936" cy="369332"/>
          </a:xfrm>
          <a:prstGeom prst="rect">
            <a:avLst/>
          </a:prstGeom>
          <a:noFill/>
        </p:spPr>
        <p:txBody>
          <a:bodyPr wrap="square" rtlCol="0">
            <a:spAutoFit/>
          </a:bodyPr>
          <a:lstStyle/>
          <a:p>
            <a:r>
              <a:rPr lang="en-GB" dirty="0" smtClean="0">
                <a:solidFill>
                  <a:schemeClr val="bg1"/>
                </a:solidFill>
                <a:latin typeface="Verdana" pitchFamily="34" charset="0"/>
                <a:ea typeface="Verdana" pitchFamily="34" charset="0"/>
                <a:cs typeface="Verdana" pitchFamily="34" charset="0"/>
              </a:rPr>
              <a:t>Summary</a:t>
            </a:r>
            <a:endParaRPr lang="en-GB" dirty="0">
              <a:solidFill>
                <a:schemeClr val="bg1"/>
              </a:solidFill>
              <a:latin typeface="Verdana" pitchFamily="34" charset="0"/>
              <a:ea typeface="Verdana" pitchFamily="34" charset="0"/>
              <a:cs typeface="Verdana" pitchFamily="34" charset="0"/>
            </a:endParaRPr>
          </a:p>
        </p:txBody>
      </p:sp>
      <p:sp>
        <p:nvSpPr>
          <p:cNvPr id="2" name="Tekstvak 1"/>
          <p:cNvSpPr txBox="1"/>
          <p:nvPr/>
        </p:nvSpPr>
        <p:spPr>
          <a:xfrm>
            <a:off x="199574" y="764704"/>
            <a:ext cx="8526502" cy="2062103"/>
          </a:xfrm>
          <a:prstGeom prst="rect">
            <a:avLst/>
          </a:prstGeom>
          <a:noFill/>
        </p:spPr>
        <p:txBody>
          <a:bodyPr wrap="square" rtlCol="0">
            <a:spAutoFit/>
          </a:bodyPr>
          <a:lstStyle/>
          <a:p>
            <a:pPr marL="285750" indent="-285750">
              <a:buFont typeface="Arial" pitchFamily="34" charset="0"/>
              <a:buChar char="•"/>
            </a:pPr>
            <a:r>
              <a:rPr lang="en-GB" sz="1600" dirty="0" smtClean="0">
                <a:solidFill>
                  <a:schemeClr val="tx2">
                    <a:lumMod val="60000"/>
                    <a:lumOff val="40000"/>
                  </a:schemeClr>
                </a:solidFill>
                <a:latin typeface="Verdana" pitchFamily="34" charset="0"/>
                <a:ea typeface="Verdana" pitchFamily="34" charset="0"/>
                <a:cs typeface="Verdana" pitchFamily="34" charset="0"/>
              </a:rPr>
              <a:t>Having a good report writer can save a lot of time as you can skip one step in exporting the data from the system.</a:t>
            </a:r>
          </a:p>
          <a:p>
            <a:pPr marL="285750" indent="-285750">
              <a:buFont typeface="Arial" pitchFamily="34" charset="0"/>
              <a:buChar char="•"/>
            </a:pPr>
            <a:r>
              <a:rPr lang="en-GB" sz="1600" dirty="0" smtClean="0">
                <a:solidFill>
                  <a:schemeClr val="tx2">
                    <a:lumMod val="60000"/>
                    <a:lumOff val="40000"/>
                  </a:schemeClr>
                </a:solidFill>
                <a:latin typeface="Verdana" pitchFamily="34" charset="0"/>
                <a:ea typeface="Verdana" pitchFamily="34" charset="0"/>
                <a:cs typeface="Verdana" pitchFamily="34" charset="0"/>
              </a:rPr>
              <a:t>Usage of it is not limited to only P&amp;L figures.</a:t>
            </a:r>
          </a:p>
          <a:p>
            <a:pPr marL="285750" indent="-285750">
              <a:buFont typeface="Arial" pitchFamily="34" charset="0"/>
              <a:buChar char="•"/>
            </a:pPr>
            <a:r>
              <a:rPr lang="en-GB" sz="1600" dirty="0" smtClean="0">
                <a:solidFill>
                  <a:schemeClr val="tx2">
                    <a:lumMod val="60000"/>
                    <a:lumOff val="40000"/>
                  </a:schemeClr>
                </a:solidFill>
                <a:latin typeface="Verdana" pitchFamily="34" charset="0"/>
                <a:ea typeface="Verdana" pitchFamily="34" charset="0"/>
                <a:cs typeface="Verdana" pitchFamily="34" charset="0"/>
              </a:rPr>
              <a:t>Report has always the same layout and contains real time data.</a:t>
            </a:r>
          </a:p>
          <a:p>
            <a:pPr marL="285750" indent="-285750">
              <a:buFont typeface="Arial" pitchFamily="34" charset="0"/>
              <a:buChar char="•"/>
            </a:pPr>
            <a:r>
              <a:rPr lang="en-GB" sz="1600" dirty="0">
                <a:solidFill>
                  <a:schemeClr val="tx2">
                    <a:lumMod val="60000"/>
                    <a:lumOff val="40000"/>
                  </a:schemeClr>
                </a:solidFill>
                <a:latin typeface="Verdana" pitchFamily="34" charset="0"/>
                <a:ea typeface="Verdana" pitchFamily="34" charset="0"/>
                <a:cs typeface="Verdana" pitchFamily="34" charset="0"/>
              </a:rPr>
              <a:t>It can be used for all data and different data sources as long as there is a “link” between the different databases.</a:t>
            </a:r>
          </a:p>
          <a:p>
            <a:pPr marL="285750" indent="-285750">
              <a:buFont typeface="Arial" pitchFamily="34" charset="0"/>
              <a:buChar char="•"/>
            </a:pPr>
            <a:r>
              <a:rPr lang="en-GB" sz="1600" dirty="0" smtClean="0">
                <a:solidFill>
                  <a:schemeClr val="tx2">
                    <a:lumMod val="60000"/>
                    <a:lumOff val="40000"/>
                  </a:schemeClr>
                </a:solidFill>
                <a:latin typeface="Verdana" pitchFamily="34" charset="0"/>
                <a:ea typeface="Verdana" pitchFamily="34" charset="0"/>
                <a:cs typeface="Verdana" pitchFamily="34" charset="0"/>
              </a:rPr>
              <a:t>As the data comes directly from the source there should be no difference with the GL when the report is well defined.</a:t>
            </a:r>
          </a:p>
        </p:txBody>
      </p:sp>
      <p:sp>
        <p:nvSpPr>
          <p:cNvPr id="6" name="Tekstvak 5"/>
          <p:cNvSpPr txBox="1"/>
          <p:nvPr/>
        </p:nvSpPr>
        <p:spPr>
          <a:xfrm>
            <a:off x="202809" y="3157405"/>
            <a:ext cx="8496944" cy="1569660"/>
          </a:xfrm>
          <a:prstGeom prst="rect">
            <a:avLst/>
          </a:prstGeom>
          <a:noFill/>
        </p:spPr>
        <p:txBody>
          <a:bodyPr wrap="square" rtlCol="0">
            <a:spAutoFit/>
          </a:bodyPr>
          <a:lstStyle/>
          <a:p>
            <a:r>
              <a:rPr lang="en-GB" sz="1600" dirty="0" smtClean="0">
                <a:solidFill>
                  <a:schemeClr val="tx2">
                    <a:lumMod val="60000"/>
                    <a:lumOff val="40000"/>
                  </a:schemeClr>
                </a:solidFill>
                <a:latin typeface="Verdana" pitchFamily="34" charset="0"/>
                <a:ea typeface="Verdana" pitchFamily="34" charset="0"/>
                <a:cs typeface="Verdana" pitchFamily="34" charset="0"/>
              </a:rPr>
              <a:t>I hope I made you more curious and convinced that time can be saved.</a:t>
            </a:r>
          </a:p>
          <a:p>
            <a:endParaRPr lang="en-GB" sz="1600" dirty="0">
              <a:solidFill>
                <a:schemeClr val="tx2">
                  <a:lumMod val="60000"/>
                  <a:lumOff val="40000"/>
                </a:schemeClr>
              </a:solidFill>
              <a:latin typeface="Verdana" pitchFamily="34" charset="0"/>
              <a:ea typeface="Verdana" pitchFamily="34" charset="0"/>
              <a:cs typeface="Verdana" pitchFamily="34" charset="0"/>
            </a:endParaRPr>
          </a:p>
          <a:p>
            <a:r>
              <a:rPr lang="en-GB" sz="1600" dirty="0" smtClean="0">
                <a:solidFill>
                  <a:schemeClr val="tx2">
                    <a:lumMod val="60000"/>
                    <a:lumOff val="40000"/>
                  </a:schemeClr>
                </a:solidFill>
                <a:latin typeface="Verdana" pitchFamily="34" charset="0"/>
                <a:ea typeface="Verdana" pitchFamily="34" charset="0"/>
                <a:cs typeface="Verdana" pitchFamily="34" charset="0"/>
              </a:rPr>
              <a:t>I would like to emphasize that I am not only interested in IT. </a:t>
            </a:r>
          </a:p>
          <a:p>
            <a:r>
              <a:rPr lang="en-GB" sz="1600" dirty="0">
                <a:solidFill>
                  <a:schemeClr val="tx2">
                    <a:lumMod val="60000"/>
                    <a:lumOff val="40000"/>
                  </a:schemeClr>
                </a:solidFill>
                <a:latin typeface="Verdana" pitchFamily="34" charset="0"/>
                <a:ea typeface="Verdana" pitchFamily="34" charset="0"/>
                <a:cs typeface="Verdana" pitchFamily="34" charset="0"/>
              </a:rPr>
              <a:t>F</a:t>
            </a:r>
            <a:r>
              <a:rPr lang="en-GB" sz="1600" dirty="0" smtClean="0">
                <a:solidFill>
                  <a:schemeClr val="tx2">
                    <a:lumMod val="60000"/>
                    <a:lumOff val="40000"/>
                  </a:schemeClr>
                </a:solidFill>
                <a:latin typeface="Verdana" pitchFamily="34" charset="0"/>
                <a:ea typeface="Verdana" pitchFamily="34" charset="0"/>
                <a:cs typeface="Verdana" pitchFamily="34" charset="0"/>
              </a:rPr>
              <a:t>or me IT is a way to achieve the highest reliability and efficiency in a company.</a:t>
            </a:r>
          </a:p>
          <a:p>
            <a:endParaRPr lang="en-GB" sz="1600" dirty="0">
              <a:solidFill>
                <a:schemeClr val="tx2">
                  <a:lumMod val="60000"/>
                  <a:lumOff val="40000"/>
                </a:schemeClr>
              </a:solidFill>
              <a:latin typeface="Verdana" pitchFamily="34" charset="0"/>
              <a:ea typeface="Verdana" pitchFamily="34" charset="0"/>
              <a:cs typeface="Verdana" pitchFamily="34" charset="0"/>
            </a:endParaRPr>
          </a:p>
          <a:p>
            <a:r>
              <a:rPr lang="en-GB" sz="1600" dirty="0" smtClean="0">
                <a:solidFill>
                  <a:schemeClr val="tx2">
                    <a:lumMod val="60000"/>
                    <a:lumOff val="40000"/>
                  </a:schemeClr>
                </a:solidFill>
                <a:latin typeface="Verdana" pitchFamily="34" charset="0"/>
                <a:ea typeface="Verdana" pitchFamily="34" charset="0"/>
                <a:cs typeface="Verdana" pitchFamily="34" charset="0"/>
              </a:rPr>
              <a:t>And there is a big gap between willing and achieving.</a:t>
            </a:r>
            <a:endParaRPr lang="en-GB" sz="1600" dirty="0">
              <a:solidFill>
                <a:schemeClr val="tx2">
                  <a:lumMod val="60000"/>
                  <a:lumOff val="40000"/>
                </a:schemeClr>
              </a:solidFill>
              <a:latin typeface="Verdana" pitchFamily="34" charset="0"/>
              <a:ea typeface="Verdana" pitchFamily="34" charset="0"/>
              <a:cs typeface="Verdana" pitchFamily="34" charset="0"/>
            </a:endParaRPr>
          </a:p>
        </p:txBody>
      </p:sp>
      <p:sp>
        <p:nvSpPr>
          <p:cNvPr id="9" name="Tekstvak 8"/>
          <p:cNvSpPr txBox="1"/>
          <p:nvPr/>
        </p:nvSpPr>
        <p:spPr>
          <a:xfrm>
            <a:off x="6588224" y="6483429"/>
            <a:ext cx="2555776" cy="230832"/>
          </a:xfrm>
          <a:prstGeom prst="rect">
            <a:avLst/>
          </a:prstGeom>
          <a:noFill/>
        </p:spPr>
        <p:txBody>
          <a:bodyPr wrap="square" rtlCol="0">
            <a:spAutoFit/>
          </a:bodyPr>
          <a:lstStyle/>
          <a:p>
            <a:r>
              <a:rPr lang="nl-NL" sz="900" dirty="0" smtClean="0">
                <a:solidFill>
                  <a:schemeClr val="bg1"/>
                </a:solidFill>
                <a:latin typeface="Verdana" pitchFamily="34" charset="0"/>
                <a:ea typeface="Verdana" pitchFamily="34" charset="0"/>
                <a:cs typeface="Verdana" pitchFamily="34" charset="0"/>
              </a:rPr>
              <a:t>© Copyright 2013 </a:t>
            </a:r>
            <a:r>
              <a:rPr lang="nl-NL" sz="900" dirty="0" err="1" smtClean="0">
                <a:solidFill>
                  <a:schemeClr val="bg1"/>
                </a:solidFill>
                <a:latin typeface="Verdana" pitchFamily="34" charset="0"/>
                <a:ea typeface="Verdana" pitchFamily="34" charset="0"/>
                <a:cs typeface="Verdana" pitchFamily="34" charset="0"/>
              </a:rPr>
              <a:t>by</a:t>
            </a:r>
            <a:r>
              <a:rPr lang="nl-NL" sz="900" dirty="0" smtClean="0">
                <a:solidFill>
                  <a:schemeClr val="bg1"/>
                </a:solidFill>
                <a:latin typeface="Verdana" pitchFamily="34" charset="0"/>
                <a:ea typeface="Verdana" pitchFamily="34" charset="0"/>
                <a:cs typeface="Verdana" pitchFamily="34" charset="0"/>
              </a:rPr>
              <a:t> Erwin de Groot</a:t>
            </a:r>
            <a:endParaRPr lang="nl-NL" sz="9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728730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1208</TotalTime>
  <Words>744</Words>
  <Application>Microsoft Office PowerPoint</Application>
  <PresentationFormat>Diavoorstelling (4:3)</PresentationFormat>
  <Paragraphs>62</Paragraphs>
  <Slides>5</Slides>
  <Notes>1</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5</vt:i4>
      </vt:variant>
    </vt:vector>
  </HeadingPairs>
  <TitlesOfParts>
    <vt:vector size="11" baseType="lpstr">
      <vt:lpstr>宋体</vt:lpstr>
      <vt:lpstr>Arial</vt:lpstr>
      <vt:lpstr>Calibri</vt:lpstr>
      <vt:lpstr>Verdana</vt:lpstr>
      <vt:lpstr>Kantoorthema</vt:lpstr>
      <vt:lpstr>Default Design</vt:lpstr>
      <vt:lpstr>PowerPoint-presentatie</vt:lpstr>
      <vt:lpstr>PowerPoint-presentatie</vt:lpstr>
      <vt:lpstr>PowerPoint-presentatie</vt:lpstr>
      <vt:lpstr>PowerPoint-presentatie</vt:lpstr>
      <vt:lpstr>PowerPoint-presentatie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Erwin de Groot</dc:creator>
  <cp:lastModifiedBy>Erwin de Groot</cp:lastModifiedBy>
  <cp:revision>83</cp:revision>
  <dcterms:created xsi:type="dcterms:W3CDTF">2012-02-05T14:32:48Z</dcterms:created>
  <dcterms:modified xsi:type="dcterms:W3CDTF">2013-02-25T09:26:09Z</dcterms:modified>
</cp:coreProperties>
</file>